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763" r:id="rId5"/>
  </p:sldMasterIdLst>
  <p:handoutMasterIdLst>
    <p:handoutMasterId r:id="rId33"/>
  </p:handoutMasterIdLst>
  <p:sldIdLst>
    <p:sldId id="3834" r:id="rId6"/>
    <p:sldId id="3839" r:id="rId7"/>
    <p:sldId id="3344" r:id="rId8"/>
    <p:sldId id="3778" r:id="rId9"/>
    <p:sldId id="3832" r:id="rId10"/>
    <p:sldId id="3794" r:id="rId11"/>
    <p:sldId id="3790" r:id="rId12"/>
    <p:sldId id="3793" r:id="rId13"/>
    <p:sldId id="3812" r:id="rId14"/>
    <p:sldId id="3835" r:id="rId15"/>
    <p:sldId id="3837" r:id="rId16"/>
    <p:sldId id="3813" r:id="rId17"/>
    <p:sldId id="3799" r:id="rId18"/>
    <p:sldId id="3792" r:id="rId19"/>
    <p:sldId id="3797" r:id="rId20"/>
    <p:sldId id="3800" r:id="rId21"/>
    <p:sldId id="3801" r:id="rId22"/>
    <p:sldId id="3802" r:id="rId23"/>
    <p:sldId id="3796" r:id="rId24"/>
    <p:sldId id="3831" r:id="rId25"/>
    <p:sldId id="3833" r:id="rId26"/>
    <p:sldId id="3804" r:id="rId27"/>
    <p:sldId id="3805" r:id="rId28"/>
    <p:sldId id="3807" r:id="rId29"/>
    <p:sldId id="3806" r:id="rId30"/>
    <p:sldId id="296" r:id="rId31"/>
    <p:sldId id="3838" r:id="rId32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ie ROLANDEZ" initials="ER" lastIdx="1" clrIdx="0">
    <p:extLst>
      <p:ext uri="{19B8F6BF-5375-455C-9EA6-DF929625EA0E}">
        <p15:presenceInfo xmlns:p15="http://schemas.microsoft.com/office/powerpoint/2012/main" userId="Emilie ROLAND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500"/>
    <a:srgbClr val="881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712" autoAdjust="0"/>
  </p:normalViewPr>
  <p:slideViewPr>
    <p:cSldViewPr snapToGrid="0">
      <p:cViewPr varScale="1">
        <p:scale>
          <a:sx n="63" d="100"/>
          <a:sy n="63" d="100"/>
        </p:scale>
        <p:origin x="69" y="7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14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B5882-4048-4344-B9B9-1C3A9DB3CAD6}" type="doc">
      <dgm:prSet loTypeId="urn:microsoft.com/office/officeart/2005/8/layout/venn1" loCatId="relationship" qsTypeId="urn:microsoft.com/office/officeart/2005/8/quickstyle/simple1" qsCatId="simple" csTypeId="urn:microsoft.com/office/officeart/2005/8/colors/accent6_5" csCatId="accent6" phldr="1"/>
      <dgm:spPr/>
    </dgm:pt>
    <dgm:pt modelId="{CA2172A3-F028-4FFA-BFE3-C07A471974DE}">
      <dgm:prSet phldrT="[Texte]" custT="1"/>
      <dgm:spPr>
        <a:xfrm>
          <a:off x="2671575" y="55102"/>
          <a:ext cx="2865310" cy="2865310"/>
        </a:xfrm>
        <a:prstGeom prst="ellipse">
          <a:avLst/>
        </a:prstGeom>
        <a:solidFill>
          <a:srgbClr val="F79646">
            <a:lumMod val="40000"/>
            <a:lumOff val="60000"/>
            <a:alpha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Influence</a:t>
          </a:r>
        </a:p>
      </dgm:t>
    </dgm:pt>
    <dgm:pt modelId="{F16EEB2E-F2A8-436A-AE0B-DDCFDB9BFC96}" type="parTrans" cxnId="{7F369675-878C-4635-A7D4-959316F0ED86}">
      <dgm:prSet/>
      <dgm:spPr/>
      <dgm:t>
        <a:bodyPr/>
        <a:lstStyle/>
        <a:p>
          <a:endParaRPr lang="fr-FR" sz="1200"/>
        </a:p>
      </dgm:t>
    </dgm:pt>
    <dgm:pt modelId="{97A127FD-8128-43BF-9DFE-26697DC389F8}" type="sibTrans" cxnId="{7F369675-878C-4635-A7D4-959316F0ED86}">
      <dgm:prSet/>
      <dgm:spPr/>
      <dgm:t>
        <a:bodyPr/>
        <a:lstStyle/>
        <a:p>
          <a:endParaRPr lang="fr-FR" sz="1200"/>
        </a:p>
      </dgm:t>
    </dgm:pt>
    <dgm:pt modelId="{77405092-1E7E-46CB-9D2B-368828E26F48}">
      <dgm:prSet phldrT="[Texte]" custT="1"/>
      <dgm:spPr>
        <a:xfrm>
          <a:off x="1404227" y="1322450"/>
          <a:ext cx="2865310" cy="2865310"/>
        </a:xfrm>
        <a:prstGeom prst="ellipse">
          <a:avLst/>
        </a:prstGeom>
        <a:solidFill>
          <a:srgbClr val="F79646">
            <a:lumMod val="75000"/>
            <a:alpha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Publicité</a:t>
          </a:r>
          <a:r>
            <a:rPr lang="fr-FR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7ADE97D5-3BDB-42B4-9014-D7C6B3FAD720}" type="parTrans" cxnId="{0FA31EAC-A9E2-4E0F-97FA-652ECF18A9E0}">
      <dgm:prSet/>
      <dgm:spPr/>
      <dgm:t>
        <a:bodyPr/>
        <a:lstStyle/>
        <a:p>
          <a:endParaRPr lang="fr-FR" sz="1200"/>
        </a:p>
      </dgm:t>
    </dgm:pt>
    <dgm:pt modelId="{8041D4C9-1756-44FA-BD2E-774ED8AA4A71}" type="sibTrans" cxnId="{0FA31EAC-A9E2-4E0F-97FA-652ECF18A9E0}">
      <dgm:prSet/>
      <dgm:spPr/>
      <dgm:t>
        <a:bodyPr/>
        <a:lstStyle/>
        <a:p>
          <a:endParaRPr lang="fr-FR" sz="1200"/>
        </a:p>
      </dgm:t>
    </dgm:pt>
    <dgm:pt modelId="{779ED119-F4FD-4021-B8C4-8D4163CAC80F}">
      <dgm:prSet phldrT="[Texte]" custT="1"/>
      <dgm:spPr>
        <a:xfrm>
          <a:off x="3938924" y="1322450"/>
          <a:ext cx="2865310" cy="2865310"/>
        </a:xfrm>
        <a:prstGeom prst="ellipse">
          <a:avLst/>
        </a:prstGeom>
        <a:solidFill>
          <a:srgbClr val="F79646">
            <a:shade val="80000"/>
            <a:alpha val="50000"/>
            <a:hueOff val="5"/>
            <a:satOff val="6530"/>
            <a:lumOff val="2002"/>
            <a:alphaOff val="1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Communautés</a:t>
          </a:r>
          <a:endParaRPr lang="fr-FR" sz="11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4404436-6530-4B2F-BEF7-E1F98F09E7B7}" type="parTrans" cxnId="{E2E0B303-9596-4BB3-9A67-85F6843385B8}">
      <dgm:prSet/>
      <dgm:spPr/>
      <dgm:t>
        <a:bodyPr/>
        <a:lstStyle/>
        <a:p>
          <a:endParaRPr lang="fr-FR" sz="1200"/>
        </a:p>
      </dgm:t>
    </dgm:pt>
    <dgm:pt modelId="{F00C43BF-6B49-4887-84DB-9FAEFB4291BD}" type="sibTrans" cxnId="{E2E0B303-9596-4BB3-9A67-85F6843385B8}">
      <dgm:prSet/>
      <dgm:spPr/>
      <dgm:t>
        <a:bodyPr/>
        <a:lstStyle/>
        <a:p>
          <a:endParaRPr lang="fr-FR" sz="1200"/>
        </a:p>
      </dgm:t>
    </dgm:pt>
    <dgm:pt modelId="{F8235410-FA52-4049-AE58-1DE170C66431}">
      <dgm:prSet phldrT="[Texte]" custT="1"/>
      <dgm:spPr>
        <a:xfrm>
          <a:off x="2671575" y="2589799"/>
          <a:ext cx="2865310" cy="2865310"/>
        </a:xfrm>
        <a:prstGeom prst="ellipse">
          <a:avLst/>
        </a:prstGeom>
        <a:solidFill>
          <a:srgbClr val="F79646">
            <a:lumMod val="50000"/>
            <a:alpha val="7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Contenus et outils</a:t>
          </a:r>
        </a:p>
      </dgm:t>
    </dgm:pt>
    <dgm:pt modelId="{9D755CFE-CCAA-4DBF-BB23-1A8D6599BEF6}" type="parTrans" cxnId="{5BFED630-AD69-48A7-88C2-91908F97F412}">
      <dgm:prSet/>
      <dgm:spPr/>
      <dgm:t>
        <a:bodyPr/>
        <a:lstStyle/>
        <a:p>
          <a:endParaRPr lang="fr-FR" sz="1200"/>
        </a:p>
      </dgm:t>
    </dgm:pt>
    <dgm:pt modelId="{47199EB3-B3B0-4905-A67F-657E203C83B4}" type="sibTrans" cxnId="{5BFED630-AD69-48A7-88C2-91908F97F412}">
      <dgm:prSet/>
      <dgm:spPr/>
      <dgm:t>
        <a:bodyPr/>
        <a:lstStyle/>
        <a:p>
          <a:endParaRPr lang="fr-FR" sz="1200"/>
        </a:p>
      </dgm:t>
    </dgm:pt>
    <dgm:pt modelId="{3900C7CF-03FE-4388-8916-51F2AAB6E284}" type="pres">
      <dgm:prSet presAssocID="{8B5B5882-4048-4344-B9B9-1C3A9DB3CAD6}" presName="compositeShape" presStyleCnt="0">
        <dgm:presLayoutVars>
          <dgm:chMax val="7"/>
          <dgm:dir/>
          <dgm:resizeHandles val="exact"/>
        </dgm:presLayoutVars>
      </dgm:prSet>
      <dgm:spPr/>
    </dgm:pt>
    <dgm:pt modelId="{1FC93F6E-0F83-4247-A7E1-C7A4542DE567}" type="pres">
      <dgm:prSet presAssocID="{CA2172A3-F028-4FFA-BFE3-C07A471974DE}" presName="circ1" presStyleLbl="vennNode1" presStyleIdx="0" presStyleCnt="4"/>
      <dgm:spPr/>
    </dgm:pt>
    <dgm:pt modelId="{D6FA75A5-570C-4E60-9F73-CC4B8A023DC2}" type="pres">
      <dgm:prSet presAssocID="{CA2172A3-F028-4FFA-BFE3-C07A471974D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AA149B6-9847-46FF-B768-1A0C14A8D7F5}" type="pres">
      <dgm:prSet presAssocID="{779ED119-F4FD-4021-B8C4-8D4163CAC80F}" presName="circ2" presStyleLbl="vennNode1" presStyleIdx="1" presStyleCnt="4"/>
      <dgm:spPr/>
    </dgm:pt>
    <dgm:pt modelId="{55349C82-9F4F-4572-A57F-5241140E06F8}" type="pres">
      <dgm:prSet presAssocID="{779ED119-F4FD-4021-B8C4-8D4163CAC80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162B8F-0F72-4BDD-8902-9AFBCCE29648}" type="pres">
      <dgm:prSet presAssocID="{F8235410-FA52-4049-AE58-1DE170C66431}" presName="circ3" presStyleLbl="vennNode1" presStyleIdx="2" presStyleCnt="4"/>
      <dgm:spPr/>
    </dgm:pt>
    <dgm:pt modelId="{DE9B5940-FA0F-4277-89F0-A08E92E9A04C}" type="pres">
      <dgm:prSet presAssocID="{F8235410-FA52-4049-AE58-1DE170C6643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410A7A6-9650-4D94-9985-17EDE3CE59A1}" type="pres">
      <dgm:prSet presAssocID="{77405092-1E7E-46CB-9D2B-368828E26F48}" presName="circ4" presStyleLbl="vennNode1" presStyleIdx="3" presStyleCnt="4"/>
      <dgm:spPr/>
    </dgm:pt>
    <dgm:pt modelId="{918768D3-FDEE-44EC-A7BF-0613C0EA8901}" type="pres">
      <dgm:prSet presAssocID="{77405092-1E7E-46CB-9D2B-368828E26F4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2E0B303-9596-4BB3-9A67-85F6843385B8}" srcId="{8B5B5882-4048-4344-B9B9-1C3A9DB3CAD6}" destId="{779ED119-F4FD-4021-B8C4-8D4163CAC80F}" srcOrd="1" destOrd="0" parTransId="{54404436-6530-4B2F-BEF7-E1F98F09E7B7}" sibTransId="{F00C43BF-6B49-4887-84DB-9FAEFB4291BD}"/>
    <dgm:cxn modelId="{5814A305-F6B8-45CC-8E12-CC3DD0EBD403}" type="presOf" srcId="{8B5B5882-4048-4344-B9B9-1C3A9DB3CAD6}" destId="{3900C7CF-03FE-4388-8916-51F2AAB6E284}" srcOrd="0" destOrd="0" presId="urn:microsoft.com/office/officeart/2005/8/layout/venn1"/>
    <dgm:cxn modelId="{5BFED630-AD69-48A7-88C2-91908F97F412}" srcId="{8B5B5882-4048-4344-B9B9-1C3A9DB3CAD6}" destId="{F8235410-FA52-4049-AE58-1DE170C66431}" srcOrd="2" destOrd="0" parTransId="{9D755CFE-CCAA-4DBF-BB23-1A8D6599BEF6}" sibTransId="{47199EB3-B3B0-4905-A67F-657E203C83B4}"/>
    <dgm:cxn modelId="{8351943D-A448-4CBC-BCB2-B572BCEC9B3E}" type="presOf" srcId="{77405092-1E7E-46CB-9D2B-368828E26F48}" destId="{D410A7A6-9650-4D94-9985-17EDE3CE59A1}" srcOrd="0" destOrd="0" presId="urn:microsoft.com/office/officeart/2005/8/layout/venn1"/>
    <dgm:cxn modelId="{AA4D714F-D760-489C-81C4-5E43492E2570}" type="presOf" srcId="{F8235410-FA52-4049-AE58-1DE170C66431}" destId="{DE9B5940-FA0F-4277-89F0-A08E92E9A04C}" srcOrd="1" destOrd="0" presId="urn:microsoft.com/office/officeart/2005/8/layout/venn1"/>
    <dgm:cxn modelId="{6E4CE351-DB9A-4BE8-8C55-79D109AD6BC2}" type="presOf" srcId="{CA2172A3-F028-4FFA-BFE3-C07A471974DE}" destId="{D6FA75A5-570C-4E60-9F73-CC4B8A023DC2}" srcOrd="1" destOrd="0" presId="urn:microsoft.com/office/officeart/2005/8/layout/venn1"/>
    <dgm:cxn modelId="{7F369675-878C-4635-A7D4-959316F0ED86}" srcId="{8B5B5882-4048-4344-B9B9-1C3A9DB3CAD6}" destId="{CA2172A3-F028-4FFA-BFE3-C07A471974DE}" srcOrd="0" destOrd="0" parTransId="{F16EEB2E-F2A8-436A-AE0B-DDCFDB9BFC96}" sibTransId="{97A127FD-8128-43BF-9DFE-26697DC389F8}"/>
    <dgm:cxn modelId="{C13CCB59-5842-4F62-87B8-891FEFD3F350}" type="presOf" srcId="{779ED119-F4FD-4021-B8C4-8D4163CAC80F}" destId="{BAA149B6-9847-46FF-B768-1A0C14A8D7F5}" srcOrd="0" destOrd="0" presId="urn:microsoft.com/office/officeart/2005/8/layout/venn1"/>
    <dgm:cxn modelId="{C5DCC19C-5963-4157-9EC7-F8007974DC4D}" type="presOf" srcId="{CA2172A3-F028-4FFA-BFE3-C07A471974DE}" destId="{1FC93F6E-0F83-4247-A7E1-C7A4542DE567}" srcOrd="0" destOrd="0" presId="urn:microsoft.com/office/officeart/2005/8/layout/venn1"/>
    <dgm:cxn modelId="{5D072AA3-E1C3-47A5-80C0-495E4AB938C8}" type="presOf" srcId="{77405092-1E7E-46CB-9D2B-368828E26F48}" destId="{918768D3-FDEE-44EC-A7BF-0613C0EA8901}" srcOrd="1" destOrd="0" presId="urn:microsoft.com/office/officeart/2005/8/layout/venn1"/>
    <dgm:cxn modelId="{0FA31EAC-A9E2-4E0F-97FA-652ECF18A9E0}" srcId="{8B5B5882-4048-4344-B9B9-1C3A9DB3CAD6}" destId="{77405092-1E7E-46CB-9D2B-368828E26F48}" srcOrd="3" destOrd="0" parTransId="{7ADE97D5-3BDB-42B4-9014-D7C6B3FAD720}" sibTransId="{8041D4C9-1756-44FA-BD2E-774ED8AA4A71}"/>
    <dgm:cxn modelId="{84C5A2BF-828E-4EDB-9E78-3FA72487A3D9}" type="presOf" srcId="{779ED119-F4FD-4021-B8C4-8D4163CAC80F}" destId="{55349C82-9F4F-4572-A57F-5241140E06F8}" srcOrd="1" destOrd="0" presId="urn:microsoft.com/office/officeart/2005/8/layout/venn1"/>
    <dgm:cxn modelId="{1D00FAC0-5C33-42FD-A216-4E78DE743BC6}" type="presOf" srcId="{F8235410-FA52-4049-AE58-1DE170C66431}" destId="{E0162B8F-0F72-4BDD-8902-9AFBCCE29648}" srcOrd="0" destOrd="0" presId="urn:microsoft.com/office/officeart/2005/8/layout/venn1"/>
    <dgm:cxn modelId="{3EB06234-1BCC-47AB-97C7-758A29C4E5FF}" type="presParOf" srcId="{3900C7CF-03FE-4388-8916-51F2AAB6E284}" destId="{1FC93F6E-0F83-4247-A7E1-C7A4542DE567}" srcOrd="0" destOrd="0" presId="urn:microsoft.com/office/officeart/2005/8/layout/venn1"/>
    <dgm:cxn modelId="{C2770838-326A-499D-8A41-627DC073B347}" type="presParOf" srcId="{3900C7CF-03FE-4388-8916-51F2AAB6E284}" destId="{D6FA75A5-570C-4E60-9F73-CC4B8A023DC2}" srcOrd="1" destOrd="0" presId="urn:microsoft.com/office/officeart/2005/8/layout/venn1"/>
    <dgm:cxn modelId="{5FCD2CAE-2C0C-4130-B9BD-821EF1F8AC51}" type="presParOf" srcId="{3900C7CF-03FE-4388-8916-51F2AAB6E284}" destId="{BAA149B6-9847-46FF-B768-1A0C14A8D7F5}" srcOrd="2" destOrd="0" presId="urn:microsoft.com/office/officeart/2005/8/layout/venn1"/>
    <dgm:cxn modelId="{A7601A4F-D3FD-4713-9FAF-87489FB28C14}" type="presParOf" srcId="{3900C7CF-03FE-4388-8916-51F2AAB6E284}" destId="{55349C82-9F4F-4572-A57F-5241140E06F8}" srcOrd="3" destOrd="0" presId="urn:microsoft.com/office/officeart/2005/8/layout/venn1"/>
    <dgm:cxn modelId="{AE2D9840-124D-40EC-B923-CCD188CE3195}" type="presParOf" srcId="{3900C7CF-03FE-4388-8916-51F2AAB6E284}" destId="{E0162B8F-0F72-4BDD-8902-9AFBCCE29648}" srcOrd="4" destOrd="0" presId="urn:microsoft.com/office/officeart/2005/8/layout/venn1"/>
    <dgm:cxn modelId="{6BC6C0ED-15ED-4900-ACFC-99F611F53E62}" type="presParOf" srcId="{3900C7CF-03FE-4388-8916-51F2AAB6E284}" destId="{DE9B5940-FA0F-4277-89F0-A08E92E9A04C}" srcOrd="5" destOrd="0" presId="urn:microsoft.com/office/officeart/2005/8/layout/venn1"/>
    <dgm:cxn modelId="{BE98C410-9540-4815-887A-94EDD8BDAD10}" type="presParOf" srcId="{3900C7CF-03FE-4388-8916-51F2AAB6E284}" destId="{D410A7A6-9650-4D94-9985-17EDE3CE59A1}" srcOrd="6" destOrd="0" presId="urn:microsoft.com/office/officeart/2005/8/layout/venn1"/>
    <dgm:cxn modelId="{DFF01CA8-DF65-4B4D-8314-85E23BDAF77A}" type="presParOf" srcId="{3900C7CF-03FE-4388-8916-51F2AAB6E284}" destId="{918768D3-FDEE-44EC-A7BF-0613C0EA8901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93F6E-0F83-4247-A7E1-C7A4542DE567}">
      <dsp:nvSpPr>
        <dsp:cNvPr id="0" name=""/>
        <dsp:cNvSpPr/>
      </dsp:nvSpPr>
      <dsp:spPr>
        <a:xfrm>
          <a:off x="2671575" y="55102"/>
          <a:ext cx="2865310" cy="2865310"/>
        </a:xfrm>
        <a:prstGeom prst="ellipse">
          <a:avLst/>
        </a:prstGeom>
        <a:solidFill>
          <a:srgbClr val="F79646">
            <a:lumMod val="40000"/>
            <a:lumOff val="60000"/>
            <a:alpha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Influence</a:t>
          </a:r>
        </a:p>
      </dsp:txBody>
      <dsp:txXfrm>
        <a:off x="3324969" y="573963"/>
        <a:ext cx="1558522" cy="642890"/>
      </dsp:txXfrm>
    </dsp:sp>
    <dsp:sp modelId="{BAA149B6-9847-46FF-B768-1A0C14A8D7F5}">
      <dsp:nvSpPr>
        <dsp:cNvPr id="0" name=""/>
        <dsp:cNvSpPr/>
      </dsp:nvSpPr>
      <dsp:spPr>
        <a:xfrm>
          <a:off x="3938924" y="1322450"/>
          <a:ext cx="2865310" cy="2865310"/>
        </a:xfrm>
        <a:prstGeom prst="ellipse">
          <a:avLst/>
        </a:prstGeom>
        <a:solidFill>
          <a:srgbClr val="F79646">
            <a:shade val="80000"/>
            <a:alpha val="50000"/>
            <a:hueOff val="5"/>
            <a:satOff val="6530"/>
            <a:lumOff val="2002"/>
            <a:alphaOff val="1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Communautés</a:t>
          </a:r>
          <a:endParaRPr lang="fr-FR" sz="11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643174" y="1975844"/>
        <a:ext cx="779262" cy="1558522"/>
      </dsp:txXfrm>
    </dsp:sp>
    <dsp:sp modelId="{E0162B8F-0F72-4BDD-8902-9AFBCCE29648}">
      <dsp:nvSpPr>
        <dsp:cNvPr id="0" name=""/>
        <dsp:cNvSpPr/>
      </dsp:nvSpPr>
      <dsp:spPr>
        <a:xfrm>
          <a:off x="2671575" y="2589799"/>
          <a:ext cx="2865310" cy="2865310"/>
        </a:xfrm>
        <a:prstGeom prst="ellipse">
          <a:avLst/>
        </a:prstGeom>
        <a:solidFill>
          <a:srgbClr val="F79646">
            <a:lumMod val="50000"/>
            <a:alpha val="7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Contenus et outils</a:t>
          </a:r>
        </a:p>
      </dsp:txBody>
      <dsp:txXfrm>
        <a:off x="3324969" y="4293357"/>
        <a:ext cx="1558522" cy="642890"/>
      </dsp:txXfrm>
    </dsp:sp>
    <dsp:sp modelId="{D410A7A6-9650-4D94-9985-17EDE3CE59A1}">
      <dsp:nvSpPr>
        <dsp:cNvPr id="0" name=""/>
        <dsp:cNvSpPr/>
      </dsp:nvSpPr>
      <dsp:spPr>
        <a:xfrm>
          <a:off x="1404227" y="1322450"/>
          <a:ext cx="2865310" cy="2865310"/>
        </a:xfrm>
        <a:prstGeom prst="ellipse">
          <a:avLst/>
        </a:prstGeom>
        <a:solidFill>
          <a:srgbClr val="F79646">
            <a:lumMod val="75000"/>
            <a:alpha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Publicité</a:t>
          </a:r>
          <a:r>
            <a:rPr lang="fr-FR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1786025" y="1975844"/>
        <a:ext cx="779262" cy="1558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13B5457-F330-4377-B137-2448C935FF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AB4902-FB16-4B06-97AF-B2A3CA671F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3A018-51AE-425C-A01A-6FFD8A602EB0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3165E6-1D03-4A1C-9D2B-0760765B89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BE4375-A052-49C2-841A-B430435CB3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B23CC-EFC0-44F9-BFA9-C3D9515230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455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254BF4-8C98-4E12-B0DD-C03734AB56C9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980B01C0-6AC2-48BB-AAA6-55E467FC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24" y="356812"/>
            <a:ext cx="9407660" cy="2449761"/>
          </a:xfrm>
        </p:spPr>
        <p:txBody>
          <a:bodyPr>
            <a:noAutofit/>
          </a:bodyPr>
          <a:lstStyle>
            <a:lvl1pPr>
              <a:defRPr sz="66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D711A-EA86-4A4E-8F24-859AC64C5EF1}"/>
              </a:ext>
            </a:extLst>
          </p:cNvPr>
          <p:cNvSpPr/>
          <p:nvPr userDrawn="1"/>
        </p:nvSpPr>
        <p:spPr>
          <a:xfrm>
            <a:off x="11629271" y="0"/>
            <a:ext cx="5747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C650DE6A-BB7C-4016-837E-BFE60A05A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989" y="5966234"/>
            <a:ext cx="831765" cy="792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045262-4240-4BFE-9E0E-31DC80520516}"/>
              </a:ext>
            </a:extLst>
          </p:cNvPr>
          <p:cNvSpPr/>
          <p:nvPr userDrawn="1"/>
        </p:nvSpPr>
        <p:spPr>
          <a:xfrm>
            <a:off x="3153747" y="6596743"/>
            <a:ext cx="4861249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5E5608-8CF7-466D-A5A9-AD91FA68C80F}"/>
              </a:ext>
            </a:extLst>
          </p:cNvPr>
          <p:cNvSpPr txBox="1"/>
          <p:nvPr userDrawn="1"/>
        </p:nvSpPr>
        <p:spPr>
          <a:xfrm>
            <a:off x="4107197" y="6602522"/>
            <a:ext cx="2845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www.pros.bourgognefranchecomte.com</a:t>
            </a:r>
          </a:p>
        </p:txBody>
      </p:sp>
    </p:spTree>
    <p:extLst>
      <p:ext uri="{BB962C8B-B14F-4D97-AF65-F5344CB8AC3E}">
        <p14:creationId xmlns:p14="http://schemas.microsoft.com/office/powerpoint/2010/main" val="89436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AS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9B977B7C-477F-46F1-AA91-E91C3C7FD9C6}"/>
              </a:ext>
            </a:extLst>
          </p:cNvPr>
          <p:cNvGrpSpPr/>
          <p:nvPr userDrawn="1"/>
        </p:nvGrpSpPr>
        <p:grpSpPr>
          <a:xfrm>
            <a:off x="527901" y="548155"/>
            <a:ext cx="11137044" cy="5761690"/>
            <a:chOff x="395926" y="548155"/>
            <a:chExt cx="11186898" cy="5761690"/>
          </a:xfrm>
        </p:grpSpPr>
        <p:pic>
          <p:nvPicPr>
            <p:cNvPr id="10" name="Image 9" descr="Petits points.png">
              <a:extLst>
                <a:ext uri="{FF2B5EF4-FFF2-40B4-BE49-F238E27FC236}">
                  <a16:creationId xmlns:a16="http://schemas.microsoft.com/office/drawing/2014/main" id="{3B18B45F-B194-4137-90B2-BE088E897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926" y="548156"/>
              <a:ext cx="5593449" cy="2880844"/>
            </a:xfrm>
            <a:prstGeom prst="rect">
              <a:avLst/>
            </a:prstGeom>
          </p:spPr>
        </p:pic>
        <p:pic>
          <p:nvPicPr>
            <p:cNvPr id="11" name="Image 10" descr="Petits points.png">
              <a:extLst>
                <a:ext uri="{FF2B5EF4-FFF2-40B4-BE49-F238E27FC236}">
                  <a16:creationId xmlns:a16="http://schemas.microsoft.com/office/drawing/2014/main" id="{3E9171A8-02BA-44C8-A0DA-BB560DA1F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375" y="548155"/>
              <a:ext cx="5593449" cy="2880845"/>
            </a:xfrm>
            <a:prstGeom prst="rect">
              <a:avLst/>
            </a:prstGeom>
          </p:spPr>
        </p:pic>
        <p:pic>
          <p:nvPicPr>
            <p:cNvPr id="12" name="Image 11" descr="Petits points.png">
              <a:extLst>
                <a:ext uri="{FF2B5EF4-FFF2-40B4-BE49-F238E27FC236}">
                  <a16:creationId xmlns:a16="http://schemas.microsoft.com/office/drawing/2014/main" id="{D3B067DA-B09A-467F-9F76-63F7986E1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375" y="3429000"/>
              <a:ext cx="5593449" cy="2880845"/>
            </a:xfrm>
            <a:prstGeom prst="rect">
              <a:avLst/>
            </a:prstGeom>
          </p:spPr>
        </p:pic>
      </p:grp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A393FFC6-CD23-47D1-8CFA-43DDB7E79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055" y="3532195"/>
            <a:ext cx="5329767" cy="2778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fr-FR" dirty="0"/>
              <a:t>QUESTIONS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16B94A-11AB-4838-B11D-FF7237F86DFB}"/>
              </a:ext>
            </a:extLst>
          </p:cNvPr>
          <p:cNvSpPr/>
          <p:nvPr userDrawn="1"/>
        </p:nvSpPr>
        <p:spPr>
          <a:xfrm>
            <a:off x="11629271" y="0"/>
            <a:ext cx="574799" cy="6858000"/>
          </a:xfrm>
          <a:prstGeom prst="rect">
            <a:avLst/>
          </a:prstGeom>
          <a:solidFill>
            <a:srgbClr val="881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2EA9024-59CE-41E6-A046-54C4A6292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79" y="5913844"/>
            <a:ext cx="831765" cy="792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78F5A8F-422C-49DA-8C70-59400B21F4A5}"/>
              </a:ext>
            </a:extLst>
          </p:cNvPr>
          <p:cNvSpPr txBox="1"/>
          <p:nvPr userDrawn="1"/>
        </p:nvSpPr>
        <p:spPr>
          <a:xfrm>
            <a:off x="4429644" y="6596390"/>
            <a:ext cx="2845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dirty="0">
                <a:solidFill>
                  <a:srgbClr val="881A49"/>
                </a:solidFill>
                <a:latin typeface="Roboto Slab" pitchFamily="2" charset="0"/>
                <a:ea typeface="Roboto Slab" pitchFamily="2" charset="0"/>
              </a:rPr>
              <a:t>www.pros.bourgognefranchecomte.com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606528-7CE3-473D-A836-85AAA7401DE5}"/>
              </a:ext>
            </a:extLst>
          </p:cNvPr>
          <p:cNvSpPr/>
          <p:nvPr userDrawn="1"/>
        </p:nvSpPr>
        <p:spPr>
          <a:xfrm>
            <a:off x="617051" y="638578"/>
            <a:ext cx="1440000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3060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9B977B7C-477F-46F1-AA91-E91C3C7FD9C6}"/>
              </a:ext>
            </a:extLst>
          </p:cNvPr>
          <p:cNvGrpSpPr/>
          <p:nvPr userDrawn="1"/>
        </p:nvGrpSpPr>
        <p:grpSpPr>
          <a:xfrm>
            <a:off x="527901" y="548155"/>
            <a:ext cx="11137044" cy="5761690"/>
            <a:chOff x="395926" y="548155"/>
            <a:chExt cx="11186898" cy="5761690"/>
          </a:xfrm>
        </p:grpSpPr>
        <p:pic>
          <p:nvPicPr>
            <p:cNvPr id="10" name="Image 9" descr="Petits points.png">
              <a:extLst>
                <a:ext uri="{FF2B5EF4-FFF2-40B4-BE49-F238E27FC236}">
                  <a16:creationId xmlns:a16="http://schemas.microsoft.com/office/drawing/2014/main" id="{3B18B45F-B194-4137-90B2-BE088E897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926" y="548156"/>
              <a:ext cx="5593449" cy="2880844"/>
            </a:xfrm>
            <a:prstGeom prst="rect">
              <a:avLst/>
            </a:prstGeom>
          </p:spPr>
        </p:pic>
        <p:pic>
          <p:nvPicPr>
            <p:cNvPr id="11" name="Image 10" descr="Petits points.png">
              <a:extLst>
                <a:ext uri="{FF2B5EF4-FFF2-40B4-BE49-F238E27FC236}">
                  <a16:creationId xmlns:a16="http://schemas.microsoft.com/office/drawing/2014/main" id="{3E9171A8-02BA-44C8-A0DA-BB560DA1F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375" y="548155"/>
              <a:ext cx="5593449" cy="2880845"/>
            </a:xfrm>
            <a:prstGeom prst="rect">
              <a:avLst/>
            </a:prstGeom>
          </p:spPr>
        </p:pic>
        <p:pic>
          <p:nvPicPr>
            <p:cNvPr id="12" name="Image 11" descr="Petits points.png">
              <a:extLst>
                <a:ext uri="{FF2B5EF4-FFF2-40B4-BE49-F238E27FC236}">
                  <a16:creationId xmlns:a16="http://schemas.microsoft.com/office/drawing/2014/main" id="{D3B067DA-B09A-467F-9F76-63F7986E1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375" y="3429000"/>
              <a:ext cx="5593449" cy="2880845"/>
            </a:xfrm>
            <a:prstGeom prst="rect">
              <a:avLst/>
            </a:prstGeom>
          </p:spPr>
        </p:pic>
      </p:grp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A393FFC6-CD23-47D1-8CFA-43DDB7E79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055" y="3532195"/>
            <a:ext cx="5329767" cy="2778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fr-FR" dirty="0"/>
              <a:t>QUESTIONS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16B94A-11AB-4838-B11D-FF7237F86DFB}"/>
              </a:ext>
            </a:extLst>
          </p:cNvPr>
          <p:cNvSpPr/>
          <p:nvPr userDrawn="1"/>
        </p:nvSpPr>
        <p:spPr>
          <a:xfrm>
            <a:off x="11629271" y="0"/>
            <a:ext cx="574799" cy="6858000"/>
          </a:xfrm>
          <a:prstGeom prst="rect">
            <a:avLst/>
          </a:prstGeom>
          <a:solidFill>
            <a:srgbClr val="F5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2EA9024-59CE-41E6-A046-54C4A6292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79" y="5913844"/>
            <a:ext cx="831765" cy="792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78F5A8F-422C-49DA-8C70-59400B21F4A5}"/>
              </a:ext>
            </a:extLst>
          </p:cNvPr>
          <p:cNvSpPr txBox="1"/>
          <p:nvPr userDrawn="1"/>
        </p:nvSpPr>
        <p:spPr>
          <a:xfrm>
            <a:off x="4429644" y="6596390"/>
            <a:ext cx="2845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www.pros.bourgognefranchecomte.com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606528-7CE3-473D-A836-85AAA7401DE5}"/>
              </a:ext>
            </a:extLst>
          </p:cNvPr>
          <p:cNvSpPr/>
          <p:nvPr userDrawn="1"/>
        </p:nvSpPr>
        <p:spPr>
          <a:xfrm>
            <a:off x="617051" y="638578"/>
            <a:ext cx="1440000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34552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_CAS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9B977B7C-477F-46F1-AA91-E91C3C7FD9C6}"/>
              </a:ext>
            </a:extLst>
          </p:cNvPr>
          <p:cNvGrpSpPr/>
          <p:nvPr userDrawn="1"/>
        </p:nvGrpSpPr>
        <p:grpSpPr>
          <a:xfrm>
            <a:off x="527901" y="548155"/>
            <a:ext cx="11137044" cy="5761690"/>
            <a:chOff x="395926" y="548155"/>
            <a:chExt cx="11186898" cy="5761690"/>
          </a:xfrm>
        </p:grpSpPr>
        <p:pic>
          <p:nvPicPr>
            <p:cNvPr id="10" name="Image 9" descr="Petits points.png">
              <a:extLst>
                <a:ext uri="{FF2B5EF4-FFF2-40B4-BE49-F238E27FC236}">
                  <a16:creationId xmlns:a16="http://schemas.microsoft.com/office/drawing/2014/main" id="{3B18B45F-B194-4137-90B2-BE088E897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926" y="548156"/>
              <a:ext cx="5593449" cy="2880844"/>
            </a:xfrm>
            <a:prstGeom prst="rect">
              <a:avLst/>
            </a:prstGeom>
          </p:spPr>
        </p:pic>
        <p:pic>
          <p:nvPicPr>
            <p:cNvPr id="11" name="Image 10" descr="Petits points.png">
              <a:extLst>
                <a:ext uri="{FF2B5EF4-FFF2-40B4-BE49-F238E27FC236}">
                  <a16:creationId xmlns:a16="http://schemas.microsoft.com/office/drawing/2014/main" id="{3E9171A8-02BA-44C8-A0DA-BB560DA1F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375" y="548155"/>
              <a:ext cx="5593449" cy="2880845"/>
            </a:xfrm>
            <a:prstGeom prst="rect">
              <a:avLst/>
            </a:prstGeom>
          </p:spPr>
        </p:pic>
        <p:pic>
          <p:nvPicPr>
            <p:cNvPr id="12" name="Image 11" descr="Petits points.png">
              <a:extLst>
                <a:ext uri="{FF2B5EF4-FFF2-40B4-BE49-F238E27FC236}">
                  <a16:creationId xmlns:a16="http://schemas.microsoft.com/office/drawing/2014/main" id="{D3B067DA-B09A-467F-9F76-63F7986E1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375" y="3429000"/>
              <a:ext cx="5593449" cy="2880845"/>
            </a:xfrm>
            <a:prstGeom prst="rect">
              <a:avLst/>
            </a:prstGeom>
          </p:spPr>
        </p:pic>
      </p:grp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A393FFC6-CD23-47D1-8CFA-43DDB7E79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055" y="3532195"/>
            <a:ext cx="5329767" cy="2778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fr-FR" dirty="0"/>
              <a:t>MERCI DE VOTRE </a:t>
            </a:r>
          </a:p>
          <a:p>
            <a:pPr lvl="0"/>
            <a:r>
              <a:rPr lang="fr-FR" dirty="0"/>
              <a:t>PARTICIPATION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16B94A-11AB-4838-B11D-FF7237F86DFB}"/>
              </a:ext>
            </a:extLst>
          </p:cNvPr>
          <p:cNvSpPr/>
          <p:nvPr userDrawn="1"/>
        </p:nvSpPr>
        <p:spPr>
          <a:xfrm>
            <a:off x="11629271" y="0"/>
            <a:ext cx="574799" cy="6858000"/>
          </a:xfrm>
          <a:prstGeom prst="rect">
            <a:avLst/>
          </a:prstGeom>
          <a:solidFill>
            <a:srgbClr val="881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2EA9024-59CE-41E6-A046-54C4A6292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79" y="5913844"/>
            <a:ext cx="831765" cy="792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78F5A8F-422C-49DA-8C70-59400B21F4A5}"/>
              </a:ext>
            </a:extLst>
          </p:cNvPr>
          <p:cNvSpPr txBox="1"/>
          <p:nvPr userDrawn="1"/>
        </p:nvSpPr>
        <p:spPr>
          <a:xfrm>
            <a:off x="4429644" y="6596390"/>
            <a:ext cx="2845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dirty="0">
                <a:solidFill>
                  <a:srgbClr val="881A49"/>
                </a:solidFill>
                <a:latin typeface="Roboto Slab" pitchFamily="2" charset="0"/>
                <a:ea typeface="Roboto Slab" pitchFamily="2" charset="0"/>
              </a:rPr>
              <a:t>www.pros.bourgognefranchecomte.com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606528-7CE3-473D-A836-85AAA7401DE5}"/>
              </a:ext>
            </a:extLst>
          </p:cNvPr>
          <p:cNvSpPr/>
          <p:nvPr userDrawn="1"/>
        </p:nvSpPr>
        <p:spPr>
          <a:xfrm>
            <a:off x="617051" y="638578"/>
            <a:ext cx="1440000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3466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9B977B7C-477F-46F1-AA91-E91C3C7FD9C6}"/>
              </a:ext>
            </a:extLst>
          </p:cNvPr>
          <p:cNvGrpSpPr/>
          <p:nvPr userDrawn="1"/>
        </p:nvGrpSpPr>
        <p:grpSpPr>
          <a:xfrm>
            <a:off x="527901" y="548155"/>
            <a:ext cx="11137044" cy="5761690"/>
            <a:chOff x="395926" y="548155"/>
            <a:chExt cx="11186898" cy="5761690"/>
          </a:xfrm>
        </p:grpSpPr>
        <p:pic>
          <p:nvPicPr>
            <p:cNvPr id="10" name="Image 9" descr="Petits points.png">
              <a:extLst>
                <a:ext uri="{FF2B5EF4-FFF2-40B4-BE49-F238E27FC236}">
                  <a16:creationId xmlns:a16="http://schemas.microsoft.com/office/drawing/2014/main" id="{3B18B45F-B194-4137-90B2-BE088E897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926" y="548156"/>
              <a:ext cx="5593449" cy="2880844"/>
            </a:xfrm>
            <a:prstGeom prst="rect">
              <a:avLst/>
            </a:prstGeom>
          </p:spPr>
        </p:pic>
        <p:pic>
          <p:nvPicPr>
            <p:cNvPr id="11" name="Image 10" descr="Petits points.png">
              <a:extLst>
                <a:ext uri="{FF2B5EF4-FFF2-40B4-BE49-F238E27FC236}">
                  <a16:creationId xmlns:a16="http://schemas.microsoft.com/office/drawing/2014/main" id="{3E9171A8-02BA-44C8-A0DA-BB560DA1F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375" y="548155"/>
              <a:ext cx="5593449" cy="2880845"/>
            </a:xfrm>
            <a:prstGeom prst="rect">
              <a:avLst/>
            </a:prstGeom>
          </p:spPr>
        </p:pic>
        <p:pic>
          <p:nvPicPr>
            <p:cNvPr id="12" name="Image 11" descr="Petits points.png">
              <a:extLst>
                <a:ext uri="{FF2B5EF4-FFF2-40B4-BE49-F238E27FC236}">
                  <a16:creationId xmlns:a16="http://schemas.microsoft.com/office/drawing/2014/main" id="{D3B067DA-B09A-467F-9F76-63F7986E1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375" y="3429000"/>
              <a:ext cx="5593449" cy="2880845"/>
            </a:xfrm>
            <a:prstGeom prst="rect">
              <a:avLst/>
            </a:prstGeom>
          </p:spPr>
        </p:pic>
      </p:grp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A393FFC6-CD23-47D1-8CFA-43DDB7E79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055" y="3532195"/>
            <a:ext cx="5329767" cy="2778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fr-FR" dirty="0"/>
              <a:t>MERCI DE VOTRE</a:t>
            </a:r>
          </a:p>
          <a:p>
            <a:pPr lvl="0"/>
            <a:r>
              <a:rPr lang="fr-FR" dirty="0"/>
              <a:t>PARTICIPATION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16B94A-11AB-4838-B11D-FF7237F86DFB}"/>
              </a:ext>
            </a:extLst>
          </p:cNvPr>
          <p:cNvSpPr/>
          <p:nvPr userDrawn="1"/>
        </p:nvSpPr>
        <p:spPr>
          <a:xfrm>
            <a:off x="11629271" y="0"/>
            <a:ext cx="574799" cy="6858000"/>
          </a:xfrm>
          <a:prstGeom prst="rect">
            <a:avLst/>
          </a:prstGeom>
          <a:solidFill>
            <a:srgbClr val="F5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2EA9024-59CE-41E6-A046-54C4A6292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79" y="5913844"/>
            <a:ext cx="831765" cy="792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78F5A8F-422C-49DA-8C70-59400B21F4A5}"/>
              </a:ext>
            </a:extLst>
          </p:cNvPr>
          <p:cNvSpPr txBox="1"/>
          <p:nvPr userDrawn="1"/>
        </p:nvSpPr>
        <p:spPr>
          <a:xfrm>
            <a:off x="4429644" y="6596390"/>
            <a:ext cx="2845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www.pros.bourgognefranchecomte.com</a:t>
            </a:r>
          </a:p>
        </p:txBody>
      </p:sp>
    </p:spTree>
    <p:extLst>
      <p:ext uri="{BB962C8B-B14F-4D97-AF65-F5344CB8AC3E}">
        <p14:creationId xmlns:p14="http://schemas.microsoft.com/office/powerpoint/2010/main" val="241099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_CAS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9B977B7C-477F-46F1-AA91-E91C3C7FD9C6}"/>
              </a:ext>
            </a:extLst>
          </p:cNvPr>
          <p:cNvGrpSpPr/>
          <p:nvPr userDrawn="1"/>
        </p:nvGrpSpPr>
        <p:grpSpPr>
          <a:xfrm>
            <a:off x="527901" y="548155"/>
            <a:ext cx="11137044" cy="5761690"/>
            <a:chOff x="395926" y="548155"/>
            <a:chExt cx="11186898" cy="5761690"/>
          </a:xfrm>
        </p:grpSpPr>
        <p:pic>
          <p:nvPicPr>
            <p:cNvPr id="10" name="Image 9" descr="Petits points.png">
              <a:extLst>
                <a:ext uri="{FF2B5EF4-FFF2-40B4-BE49-F238E27FC236}">
                  <a16:creationId xmlns:a16="http://schemas.microsoft.com/office/drawing/2014/main" id="{3B18B45F-B194-4137-90B2-BE088E897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926" y="548156"/>
              <a:ext cx="5593449" cy="2880844"/>
            </a:xfrm>
            <a:prstGeom prst="rect">
              <a:avLst/>
            </a:prstGeom>
          </p:spPr>
        </p:pic>
        <p:pic>
          <p:nvPicPr>
            <p:cNvPr id="11" name="Image 10" descr="Petits points.png">
              <a:extLst>
                <a:ext uri="{FF2B5EF4-FFF2-40B4-BE49-F238E27FC236}">
                  <a16:creationId xmlns:a16="http://schemas.microsoft.com/office/drawing/2014/main" id="{3E9171A8-02BA-44C8-A0DA-BB560DA1F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375" y="548155"/>
              <a:ext cx="5593449" cy="2880845"/>
            </a:xfrm>
            <a:prstGeom prst="rect">
              <a:avLst/>
            </a:prstGeom>
          </p:spPr>
        </p:pic>
        <p:pic>
          <p:nvPicPr>
            <p:cNvPr id="12" name="Image 11" descr="Petits points.png">
              <a:extLst>
                <a:ext uri="{FF2B5EF4-FFF2-40B4-BE49-F238E27FC236}">
                  <a16:creationId xmlns:a16="http://schemas.microsoft.com/office/drawing/2014/main" id="{D3B067DA-B09A-467F-9F76-63F7986E1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375" y="3429000"/>
              <a:ext cx="5593449" cy="2880845"/>
            </a:xfrm>
            <a:prstGeom prst="rect">
              <a:avLst/>
            </a:prstGeom>
          </p:spPr>
        </p:pic>
      </p:grp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A393FFC6-CD23-47D1-8CFA-43DDB7E79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055" y="3532195"/>
            <a:ext cx="5329767" cy="2778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fr-FR" dirty="0"/>
              <a:t>Florence BOURMAULT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16B94A-11AB-4838-B11D-FF7237F86DFB}"/>
              </a:ext>
            </a:extLst>
          </p:cNvPr>
          <p:cNvSpPr/>
          <p:nvPr userDrawn="1"/>
        </p:nvSpPr>
        <p:spPr>
          <a:xfrm>
            <a:off x="11629271" y="0"/>
            <a:ext cx="574799" cy="6858000"/>
          </a:xfrm>
          <a:prstGeom prst="rect">
            <a:avLst/>
          </a:prstGeom>
          <a:solidFill>
            <a:srgbClr val="881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2EA9024-59CE-41E6-A046-54C4A6292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79" y="5913844"/>
            <a:ext cx="831765" cy="792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78F5A8F-422C-49DA-8C70-59400B21F4A5}"/>
              </a:ext>
            </a:extLst>
          </p:cNvPr>
          <p:cNvSpPr txBox="1"/>
          <p:nvPr userDrawn="1"/>
        </p:nvSpPr>
        <p:spPr>
          <a:xfrm>
            <a:off x="4429644" y="6596390"/>
            <a:ext cx="2845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dirty="0">
                <a:solidFill>
                  <a:srgbClr val="881A49"/>
                </a:solidFill>
                <a:latin typeface="Roboto Slab" pitchFamily="2" charset="0"/>
                <a:ea typeface="Roboto Slab" pitchFamily="2" charset="0"/>
              </a:rPr>
              <a:t>www.pros.bourgognefranchecomte.com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606528-7CE3-473D-A836-85AAA7401DE5}"/>
              </a:ext>
            </a:extLst>
          </p:cNvPr>
          <p:cNvSpPr/>
          <p:nvPr userDrawn="1"/>
        </p:nvSpPr>
        <p:spPr>
          <a:xfrm>
            <a:off x="617051" y="638578"/>
            <a:ext cx="1440000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677AD3-DC32-4E8A-B497-7F97FEA74EB9}"/>
              </a:ext>
            </a:extLst>
          </p:cNvPr>
          <p:cNvSpPr/>
          <p:nvPr userDrawn="1"/>
        </p:nvSpPr>
        <p:spPr>
          <a:xfrm>
            <a:off x="527051" y="548155"/>
            <a:ext cx="3240000" cy="720000"/>
          </a:xfrm>
          <a:prstGeom prst="rect">
            <a:avLst/>
          </a:prstGeom>
          <a:solidFill>
            <a:srgbClr val="881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rgbClr val="F5C500"/>
                </a:solidFill>
                <a:latin typeface="Roboto Slab" pitchFamily="2" charset="0"/>
                <a:ea typeface="Roboto Slab" pitchFamily="2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185697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9B977B7C-477F-46F1-AA91-E91C3C7FD9C6}"/>
              </a:ext>
            </a:extLst>
          </p:cNvPr>
          <p:cNvGrpSpPr/>
          <p:nvPr userDrawn="1"/>
        </p:nvGrpSpPr>
        <p:grpSpPr>
          <a:xfrm>
            <a:off x="527901" y="548155"/>
            <a:ext cx="11137044" cy="5761690"/>
            <a:chOff x="395926" y="548155"/>
            <a:chExt cx="11186898" cy="5761690"/>
          </a:xfrm>
        </p:grpSpPr>
        <p:pic>
          <p:nvPicPr>
            <p:cNvPr id="10" name="Image 9" descr="Petits points.png">
              <a:extLst>
                <a:ext uri="{FF2B5EF4-FFF2-40B4-BE49-F238E27FC236}">
                  <a16:creationId xmlns:a16="http://schemas.microsoft.com/office/drawing/2014/main" id="{3B18B45F-B194-4137-90B2-BE088E897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926" y="548156"/>
              <a:ext cx="5593449" cy="2880844"/>
            </a:xfrm>
            <a:prstGeom prst="rect">
              <a:avLst/>
            </a:prstGeom>
          </p:spPr>
        </p:pic>
        <p:pic>
          <p:nvPicPr>
            <p:cNvPr id="11" name="Image 10" descr="Petits points.png">
              <a:extLst>
                <a:ext uri="{FF2B5EF4-FFF2-40B4-BE49-F238E27FC236}">
                  <a16:creationId xmlns:a16="http://schemas.microsoft.com/office/drawing/2014/main" id="{3E9171A8-02BA-44C8-A0DA-BB560DA1F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375" y="548155"/>
              <a:ext cx="5593449" cy="2880845"/>
            </a:xfrm>
            <a:prstGeom prst="rect">
              <a:avLst/>
            </a:prstGeom>
          </p:spPr>
        </p:pic>
        <p:pic>
          <p:nvPicPr>
            <p:cNvPr id="12" name="Image 11" descr="Petits points.png">
              <a:extLst>
                <a:ext uri="{FF2B5EF4-FFF2-40B4-BE49-F238E27FC236}">
                  <a16:creationId xmlns:a16="http://schemas.microsoft.com/office/drawing/2014/main" id="{D3B067DA-B09A-467F-9F76-63F7986E1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375" y="3429000"/>
              <a:ext cx="5593449" cy="2880845"/>
            </a:xfrm>
            <a:prstGeom prst="rect">
              <a:avLst/>
            </a:prstGeom>
          </p:spPr>
        </p:pic>
      </p:grp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A393FFC6-CD23-47D1-8CFA-43DDB7E79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055" y="3532195"/>
            <a:ext cx="5329767" cy="277812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fr-FR" dirty="0"/>
              <a:t>Florence BOURMAULT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16B94A-11AB-4838-B11D-FF7237F86DFB}"/>
              </a:ext>
            </a:extLst>
          </p:cNvPr>
          <p:cNvSpPr/>
          <p:nvPr userDrawn="1"/>
        </p:nvSpPr>
        <p:spPr>
          <a:xfrm>
            <a:off x="11629271" y="0"/>
            <a:ext cx="574799" cy="6858000"/>
          </a:xfrm>
          <a:prstGeom prst="rect">
            <a:avLst/>
          </a:prstGeom>
          <a:solidFill>
            <a:srgbClr val="F5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2EA9024-59CE-41E6-A046-54C4A6292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79" y="5913844"/>
            <a:ext cx="831765" cy="792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78F5A8F-422C-49DA-8C70-59400B21F4A5}"/>
              </a:ext>
            </a:extLst>
          </p:cNvPr>
          <p:cNvSpPr txBox="1"/>
          <p:nvPr userDrawn="1"/>
        </p:nvSpPr>
        <p:spPr>
          <a:xfrm>
            <a:off x="4429644" y="6596390"/>
            <a:ext cx="2845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www.pros.bourgognefranchecomte.com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855E6B-4AAB-446F-A162-E080766B2833}"/>
              </a:ext>
            </a:extLst>
          </p:cNvPr>
          <p:cNvSpPr/>
          <p:nvPr userDrawn="1"/>
        </p:nvSpPr>
        <p:spPr>
          <a:xfrm>
            <a:off x="527051" y="548155"/>
            <a:ext cx="3240000" cy="720000"/>
          </a:xfrm>
          <a:prstGeom prst="rect">
            <a:avLst/>
          </a:prstGeom>
          <a:solidFill>
            <a:srgbClr val="F5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rgbClr val="881A49"/>
                </a:solidFill>
                <a:latin typeface="Roboto Slab" pitchFamily="2" charset="0"/>
                <a:ea typeface="Roboto Slab" pitchFamily="2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138186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DE80AF-ED4B-4995-8BC4-41C30669C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450620-2DD9-444E-B5BF-54F6BA7B3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15FB5C-EEFE-4B58-B0FD-2C4A4AD7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FEE7-3963-4932-98DF-426CF417C1B2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DA1D8D-FA33-46B0-B4DC-3E49E28C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B9A4BD-AD43-4C43-8562-45996F127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A72E-4DC2-44CD-8590-A4A0DD7B38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58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44D4A8-76F6-4512-90DB-FB3B3B4D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6EDD6B-3EE8-4DF4-BD91-DB8581FA9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F60992-8D23-4930-AFC6-E2BEAB1B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FEE7-3963-4932-98DF-426CF417C1B2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41B99A-0BBA-4529-B9B6-B156966B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2A13B9-B790-48A3-AF7F-568B35CD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A72E-4DC2-44CD-8590-A4A0DD7B38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745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D92E23-3DE0-46D7-8696-F764A8CED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BF6E3A-5F80-4879-8827-CA4C16D16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0ED27C-891E-4919-A405-F0BD8155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FEE7-3963-4932-98DF-426CF417C1B2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D82E3B-20D8-4F9B-A816-D647EEDB9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5DD2C1-A7E4-49DB-AEEB-8EDABFD0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A72E-4DC2-44CD-8590-A4A0DD7B38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726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793327-679E-4459-9569-7E91EB4D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DA0E05-749A-4873-9B66-D00C9F8F4C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EB98F0-5877-40A5-AFFD-35A4370E7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049AA3-2455-4C07-A21B-A5DB9719E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FEE7-3963-4932-98DF-426CF417C1B2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9F3124-E38D-4526-8F2F-8D62EBE1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661AC5-FD08-4F1E-A35B-9857404C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A72E-4DC2-44CD-8590-A4A0DD7B38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96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CASSIS">
    <p:bg>
      <p:bgPr>
        <a:solidFill>
          <a:srgbClr val="881A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PT Sans" panose="020B0503020203020204" pitchFamily="34" charset="0"/>
              </a:defRPr>
            </a:lvl1pPr>
            <a:lvl2pPr>
              <a:defRPr sz="2000">
                <a:latin typeface="PT Sans" panose="020B0503020203020204" pitchFamily="34" charset="0"/>
              </a:defRPr>
            </a:lvl2pPr>
            <a:lvl3pPr>
              <a:defRPr sz="2000">
                <a:latin typeface="PT Sans" panose="020B0503020203020204" pitchFamily="34" charset="0"/>
              </a:defRPr>
            </a:lvl3pPr>
            <a:lvl4pPr>
              <a:defRPr sz="2000">
                <a:latin typeface="PT Sans" panose="020B0503020203020204" pitchFamily="34" charset="0"/>
              </a:defRPr>
            </a:lvl4pPr>
            <a:lvl5pPr>
              <a:defRPr sz="2000">
                <a:latin typeface="PT Sans" panose="020B05030202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  <a:p>
            <a:pPr lvl="0"/>
            <a:r>
              <a:rPr lang="fr-FR" dirty="0"/>
              <a:t>Quatrième niveau</a:t>
            </a:r>
          </a:p>
          <a:p>
            <a:pPr lvl="0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CBD274-FB86-4DFD-8856-B05F7532319F}"/>
              </a:ext>
            </a:extLst>
          </p:cNvPr>
          <p:cNvSpPr/>
          <p:nvPr userDrawn="1"/>
        </p:nvSpPr>
        <p:spPr>
          <a:xfrm>
            <a:off x="11629271" y="0"/>
            <a:ext cx="5747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590FB7D-5C15-4046-85D6-F3F7AD9D4271}"/>
              </a:ext>
            </a:extLst>
          </p:cNvPr>
          <p:cNvSpPr txBox="1"/>
          <p:nvPr userDrawn="1"/>
        </p:nvSpPr>
        <p:spPr>
          <a:xfrm>
            <a:off x="4429644" y="6596390"/>
            <a:ext cx="2845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www.pros.bourgognefranchecomte.com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0216D7-727C-4823-B04F-23367703F7C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2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PT Sans" panose="020B0503020203020204" pitchFamily="34" charset="0"/>
              </a:defRPr>
            </a:lvl1pPr>
            <a:lvl2pPr>
              <a:defRPr sz="2000">
                <a:latin typeface="PT Sans" panose="020B0503020203020204" pitchFamily="34" charset="0"/>
              </a:defRPr>
            </a:lvl2pPr>
            <a:lvl3pPr>
              <a:defRPr sz="2000">
                <a:latin typeface="PT Sans" panose="020B0503020203020204" pitchFamily="34" charset="0"/>
              </a:defRPr>
            </a:lvl3pPr>
            <a:lvl4pPr>
              <a:defRPr sz="2000">
                <a:latin typeface="PT Sans" panose="020B0503020203020204" pitchFamily="34" charset="0"/>
              </a:defRPr>
            </a:lvl4pPr>
            <a:lvl5pPr>
              <a:defRPr sz="2000">
                <a:latin typeface="PT Sans" panose="020B05030202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  <a:p>
            <a:pPr lvl="0"/>
            <a:r>
              <a:rPr lang="fr-FR" dirty="0"/>
              <a:t>Quatrième niveau</a:t>
            </a:r>
          </a:p>
          <a:p>
            <a:pPr lvl="0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6270E09D-E913-4BDF-BD50-9ECB3E6C4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79" y="5913844"/>
            <a:ext cx="831765" cy="79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085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1A888D-1C17-4C6D-A5BA-79428D013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801674-2280-4802-951D-8CB7851D1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6094A6-0147-4858-AB42-8521F5BE1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A72105-EEAA-4DAC-8F0C-D799492D2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923D75-0F62-4541-9B51-261AA577B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9EE0B05-89D0-41C7-9593-6E204405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FEE7-3963-4932-98DF-426CF417C1B2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1BAB191-77B0-4846-AE5A-A2748AD24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4B7EFAD-2738-41B6-A659-25113944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A72E-4DC2-44CD-8590-A4A0DD7B38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502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830935-B08B-49F4-8278-E038329B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4BE7A33-4BF0-4BB6-A1B5-48671CD3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FEE7-3963-4932-98DF-426CF417C1B2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FEF8A7-3E09-4591-B7C1-B9BAE84A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AAB535-E9A0-41C6-BD3E-A4A8254F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A72E-4DC2-44CD-8590-A4A0DD7B38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165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261EBDF-FA47-456D-9384-2CEB13673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FEE7-3963-4932-98DF-426CF417C1B2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E5132E-6443-4676-AE02-F09D2D3C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D901FD-C517-4CBC-9F35-C4C4CB8B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A72E-4DC2-44CD-8590-A4A0DD7B38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909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A95F9-D3C7-4C76-973E-5BE22587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043A93-146B-402B-9108-C27739B00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8CC5A7-39A5-46F4-8C97-AF0076E37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4E001D-A573-4861-807F-4F0B9709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FEE7-3963-4932-98DF-426CF417C1B2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18A9F3-4AB2-41B1-BB48-27D2E4ECD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EF751B-BE83-4D01-A878-7183F372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A72E-4DC2-44CD-8590-A4A0DD7B38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1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E6EE6-2D2F-4097-9F61-FC7FCF44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0CDDADB-A83A-43F5-9F8F-E4E134E77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ADD3FC-3E72-4E84-A1B6-BB27B3E07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A80543-722D-41DB-A28F-159552CF4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FEE7-3963-4932-98DF-426CF417C1B2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3BBE8F-2181-4CCB-B747-37CDCE4D8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741084-A910-45A6-8C50-BECB74CC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A72E-4DC2-44CD-8590-A4A0DD7B38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739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11DAF8-2DB3-4CBB-8496-0434668E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F9412A-0944-4F8E-BE9E-6F7F00D80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3884ED-4159-4046-A091-E3613F3C3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FEE7-3963-4932-98DF-426CF417C1B2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52BE9-3F4D-4EA2-B15B-6BB1C876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3F2B1E-29F1-43E1-9F24-B0C8B00C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A72E-4DC2-44CD-8590-A4A0DD7B38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288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5B501C6-D4E9-4B6A-9C65-655AD6D86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9B4CE9-4EC9-4C6E-8A1B-E5377C86F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F249A8-88A6-4602-9125-C9B2E51C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FEE7-3963-4932-98DF-426CF417C1B2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80B4A5-785A-4C10-972A-9650C85A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50866A-73F8-44E3-A34C-56F5665D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A72E-4DC2-44CD-8590-A4A0DD7B38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532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ériphérique&#10;&#10;Description générée automatiquement">
            <a:extLst>
              <a:ext uri="{FF2B5EF4-FFF2-40B4-BE49-F238E27FC236}">
                <a16:creationId xmlns:a16="http://schemas.microsoft.com/office/drawing/2014/main" id="{BEA270EB-8A69-4C0C-AC41-EF26F6E8D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7"/>
            <a:ext cx="12257706" cy="6858000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254BF4-8C98-4E12-B0DD-C03734AB56C9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980B01C0-6AC2-48BB-AAA6-55E467FC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24" y="356812"/>
            <a:ext cx="9407660" cy="2449761"/>
          </a:xfrm>
        </p:spPr>
        <p:txBody>
          <a:bodyPr>
            <a:noAutofit/>
          </a:bodyPr>
          <a:lstStyle>
            <a:lvl1pPr>
              <a:defRPr sz="66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C650DE6A-BB7C-4016-837E-BFE60A05A9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989" y="5966234"/>
            <a:ext cx="831765" cy="792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045262-4240-4BFE-9E0E-31DC80520516}"/>
              </a:ext>
            </a:extLst>
          </p:cNvPr>
          <p:cNvSpPr/>
          <p:nvPr userDrawn="1"/>
        </p:nvSpPr>
        <p:spPr>
          <a:xfrm>
            <a:off x="3153747" y="6596743"/>
            <a:ext cx="4861249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5E5608-8CF7-466D-A5A9-AD91FA68C80F}"/>
              </a:ext>
            </a:extLst>
          </p:cNvPr>
          <p:cNvSpPr txBox="1"/>
          <p:nvPr userDrawn="1"/>
        </p:nvSpPr>
        <p:spPr>
          <a:xfrm>
            <a:off x="4107197" y="6602522"/>
            <a:ext cx="2845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www.pros.bourgognefranchecomte.com</a:t>
            </a:r>
          </a:p>
        </p:txBody>
      </p:sp>
    </p:spTree>
    <p:extLst>
      <p:ext uri="{BB962C8B-B14F-4D97-AF65-F5344CB8AC3E}">
        <p14:creationId xmlns:p14="http://schemas.microsoft.com/office/powerpoint/2010/main" val="353302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jaune">
    <p:bg>
      <p:bgPr>
        <a:solidFill>
          <a:srgbClr val="F5C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PT Sans" panose="020B0503020203020204" pitchFamily="34" charset="0"/>
              </a:defRPr>
            </a:lvl1pPr>
            <a:lvl2pPr>
              <a:defRPr sz="2000">
                <a:latin typeface="PT Sans" panose="020B0503020203020204" pitchFamily="34" charset="0"/>
              </a:defRPr>
            </a:lvl2pPr>
            <a:lvl3pPr>
              <a:defRPr sz="2000">
                <a:latin typeface="PT Sans" panose="020B0503020203020204" pitchFamily="34" charset="0"/>
              </a:defRPr>
            </a:lvl3pPr>
            <a:lvl4pPr>
              <a:defRPr sz="2000">
                <a:latin typeface="PT Sans" panose="020B0503020203020204" pitchFamily="34" charset="0"/>
              </a:defRPr>
            </a:lvl4pPr>
            <a:lvl5pPr>
              <a:defRPr sz="2000">
                <a:latin typeface="PT Sans" panose="020B05030202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  <a:p>
            <a:pPr lvl="0"/>
            <a:r>
              <a:rPr lang="fr-FR" dirty="0"/>
              <a:t>Quatrième niveau</a:t>
            </a:r>
          </a:p>
          <a:p>
            <a:pPr lvl="0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CBD274-FB86-4DFD-8856-B05F7532319F}"/>
              </a:ext>
            </a:extLst>
          </p:cNvPr>
          <p:cNvSpPr/>
          <p:nvPr userDrawn="1"/>
        </p:nvSpPr>
        <p:spPr>
          <a:xfrm>
            <a:off x="11629271" y="0"/>
            <a:ext cx="5747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590FB7D-5C15-4046-85D6-F3F7AD9D4271}"/>
              </a:ext>
            </a:extLst>
          </p:cNvPr>
          <p:cNvSpPr txBox="1"/>
          <p:nvPr userDrawn="1"/>
        </p:nvSpPr>
        <p:spPr>
          <a:xfrm>
            <a:off x="4429644" y="6596390"/>
            <a:ext cx="2845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www.pros.bourgognefranchecomte.com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0216D7-727C-4823-B04F-23367703F7C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2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PT Sans" panose="020B0503020203020204" pitchFamily="34" charset="0"/>
              </a:defRPr>
            </a:lvl1pPr>
            <a:lvl2pPr>
              <a:defRPr sz="2000">
                <a:latin typeface="PT Sans" panose="020B0503020203020204" pitchFamily="34" charset="0"/>
              </a:defRPr>
            </a:lvl2pPr>
            <a:lvl3pPr>
              <a:defRPr sz="2000">
                <a:latin typeface="PT Sans" panose="020B0503020203020204" pitchFamily="34" charset="0"/>
              </a:defRPr>
            </a:lvl3pPr>
            <a:lvl4pPr>
              <a:defRPr sz="2000">
                <a:latin typeface="PT Sans" panose="020B0503020203020204" pitchFamily="34" charset="0"/>
              </a:defRPr>
            </a:lvl4pPr>
            <a:lvl5pPr>
              <a:defRPr sz="2000">
                <a:latin typeface="PT Sans" panose="020B05030202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  <a:p>
            <a:pPr lvl="0"/>
            <a:r>
              <a:rPr lang="fr-FR" dirty="0"/>
              <a:t>Quatrième niveau</a:t>
            </a:r>
          </a:p>
          <a:p>
            <a:pPr lvl="0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6270E09D-E913-4BDF-BD50-9ECB3E6C4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79" y="5913844"/>
            <a:ext cx="831765" cy="792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460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CAS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9B977B7C-477F-46F1-AA91-E91C3C7FD9C6}"/>
              </a:ext>
            </a:extLst>
          </p:cNvPr>
          <p:cNvGrpSpPr/>
          <p:nvPr userDrawn="1"/>
        </p:nvGrpSpPr>
        <p:grpSpPr>
          <a:xfrm>
            <a:off x="527901" y="548155"/>
            <a:ext cx="11137044" cy="5761690"/>
            <a:chOff x="395926" y="548155"/>
            <a:chExt cx="11186898" cy="5761690"/>
          </a:xfrm>
        </p:grpSpPr>
        <p:pic>
          <p:nvPicPr>
            <p:cNvPr id="10" name="Image 9" descr="Petits points.png">
              <a:extLst>
                <a:ext uri="{FF2B5EF4-FFF2-40B4-BE49-F238E27FC236}">
                  <a16:creationId xmlns:a16="http://schemas.microsoft.com/office/drawing/2014/main" id="{3B18B45F-B194-4137-90B2-BE088E897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926" y="548156"/>
              <a:ext cx="5593449" cy="2880844"/>
            </a:xfrm>
            <a:prstGeom prst="rect">
              <a:avLst/>
            </a:prstGeom>
          </p:spPr>
        </p:pic>
        <p:pic>
          <p:nvPicPr>
            <p:cNvPr id="11" name="Image 10" descr="Petits points.png">
              <a:extLst>
                <a:ext uri="{FF2B5EF4-FFF2-40B4-BE49-F238E27FC236}">
                  <a16:creationId xmlns:a16="http://schemas.microsoft.com/office/drawing/2014/main" id="{3E9171A8-02BA-44C8-A0DA-BB560DA1F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375" y="548155"/>
              <a:ext cx="5593449" cy="2880845"/>
            </a:xfrm>
            <a:prstGeom prst="rect">
              <a:avLst/>
            </a:prstGeom>
          </p:spPr>
        </p:pic>
        <p:pic>
          <p:nvPicPr>
            <p:cNvPr id="12" name="Image 11" descr="Petits points.png">
              <a:extLst>
                <a:ext uri="{FF2B5EF4-FFF2-40B4-BE49-F238E27FC236}">
                  <a16:creationId xmlns:a16="http://schemas.microsoft.com/office/drawing/2014/main" id="{D3B067DA-B09A-467F-9F76-63F7986E1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375" y="3429000"/>
              <a:ext cx="5593449" cy="2880845"/>
            </a:xfrm>
            <a:prstGeom prst="rect">
              <a:avLst/>
            </a:prstGeom>
          </p:spPr>
        </p:pic>
      </p:grp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A393FFC6-CD23-47D1-8CFA-43DDB7E79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055" y="3532195"/>
            <a:ext cx="5329767" cy="2778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fr-FR" dirty="0"/>
              <a:t>TITRE CHAPITRE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439DECB-EF83-4540-91EE-8D0ACC78CD76}"/>
              </a:ext>
            </a:extLst>
          </p:cNvPr>
          <p:cNvSpPr/>
          <p:nvPr userDrawn="1"/>
        </p:nvSpPr>
        <p:spPr>
          <a:xfrm>
            <a:off x="527051" y="548155"/>
            <a:ext cx="1620000" cy="1620000"/>
          </a:xfrm>
          <a:prstGeom prst="rect">
            <a:avLst/>
          </a:prstGeom>
          <a:solidFill>
            <a:srgbClr val="881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600" b="1" dirty="0">
              <a:solidFill>
                <a:srgbClr val="F5C500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16B94A-11AB-4838-B11D-FF7237F86DFB}"/>
              </a:ext>
            </a:extLst>
          </p:cNvPr>
          <p:cNvSpPr/>
          <p:nvPr userDrawn="1"/>
        </p:nvSpPr>
        <p:spPr>
          <a:xfrm>
            <a:off x="11629271" y="0"/>
            <a:ext cx="574799" cy="6858000"/>
          </a:xfrm>
          <a:prstGeom prst="rect">
            <a:avLst/>
          </a:prstGeom>
          <a:solidFill>
            <a:srgbClr val="881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2EA9024-59CE-41E6-A046-54C4A6292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79" y="5913844"/>
            <a:ext cx="831765" cy="792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78F5A8F-422C-49DA-8C70-59400B21F4A5}"/>
              </a:ext>
            </a:extLst>
          </p:cNvPr>
          <p:cNvSpPr txBox="1"/>
          <p:nvPr userDrawn="1"/>
        </p:nvSpPr>
        <p:spPr>
          <a:xfrm>
            <a:off x="4429644" y="6596390"/>
            <a:ext cx="2845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dirty="0">
                <a:solidFill>
                  <a:srgbClr val="881A49"/>
                </a:solidFill>
                <a:latin typeface="Roboto Slab" pitchFamily="2" charset="0"/>
                <a:ea typeface="Roboto Slab" pitchFamily="2" charset="0"/>
              </a:rPr>
              <a:t>www.pros.bourgognefranchecomte.com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606528-7CE3-473D-A836-85AAA7401DE5}"/>
              </a:ext>
            </a:extLst>
          </p:cNvPr>
          <p:cNvSpPr/>
          <p:nvPr userDrawn="1"/>
        </p:nvSpPr>
        <p:spPr>
          <a:xfrm>
            <a:off x="617051" y="638578"/>
            <a:ext cx="1440000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8359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_cas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1847" y="406752"/>
            <a:ext cx="9891954" cy="790451"/>
          </a:xfrm>
        </p:spPr>
        <p:txBody>
          <a:bodyPr/>
          <a:lstStyle>
            <a:lvl1pPr>
              <a:defRPr sz="2400" b="1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1396538"/>
            <a:ext cx="10988040" cy="51998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PT Sans" panose="020B0503020203020204" pitchFamily="34" charset="0"/>
              </a:defRPr>
            </a:lvl1pPr>
            <a:lvl2pPr>
              <a:defRPr sz="2000">
                <a:latin typeface="PT Sans" panose="020B0503020203020204" pitchFamily="34" charset="0"/>
              </a:defRPr>
            </a:lvl2pPr>
            <a:lvl3pPr>
              <a:defRPr sz="2000">
                <a:latin typeface="PT Sans" panose="020B0503020203020204" pitchFamily="34" charset="0"/>
              </a:defRPr>
            </a:lvl3pPr>
            <a:lvl4pPr>
              <a:defRPr sz="2000">
                <a:latin typeface="PT Sans" panose="020B0503020203020204" pitchFamily="34" charset="0"/>
              </a:defRPr>
            </a:lvl4pPr>
            <a:lvl5pPr>
              <a:defRPr sz="2000">
                <a:latin typeface="PT Sans" panose="020B05030202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2B2430-A6F0-4C34-81B5-E01EF648FF84}"/>
              </a:ext>
            </a:extLst>
          </p:cNvPr>
          <p:cNvSpPr/>
          <p:nvPr userDrawn="1"/>
        </p:nvSpPr>
        <p:spPr>
          <a:xfrm>
            <a:off x="11629271" y="0"/>
            <a:ext cx="574799" cy="6858000"/>
          </a:xfrm>
          <a:prstGeom prst="rect">
            <a:avLst/>
          </a:prstGeom>
          <a:solidFill>
            <a:srgbClr val="881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9D0B395-4E21-48B8-BF05-BBD183E48848}"/>
              </a:ext>
            </a:extLst>
          </p:cNvPr>
          <p:cNvSpPr txBox="1"/>
          <p:nvPr userDrawn="1"/>
        </p:nvSpPr>
        <p:spPr>
          <a:xfrm>
            <a:off x="4429644" y="6596390"/>
            <a:ext cx="2845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dirty="0">
                <a:solidFill>
                  <a:srgbClr val="881A49"/>
                </a:solidFill>
                <a:latin typeface="Roboto Slab" pitchFamily="2" charset="0"/>
                <a:ea typeface="Roboto Slab" pitchFamily="2" charset="0"/>
              </a:rPr>
              <a:t>www.pros.bourgognefranchecomte.com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8CA82-183E-4554-9EF1-74227E46AAFC}"/>
              </a:ext>
            </a:extLst>
          </p:cNvPr>
          <p:cNvSpPr/>
          <p:nvPr userDrawn="1"/>
        </p:nvSpPr>
        <p:spPr>
          <a:xfrm>
            <a:off x="395926" y="406753"/>
            <a:ext cx="790451" cy="790451"/>
          </a:xfrm>
          <a:prstGeom prst="rect">
            <a:avLst/>
          </a:prstGeom>
          <a:solidFill>
            <a:srgbClr val="881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srgbClr val="F5C500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_cas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26" y="1721127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PT Sans" panose="020B0503020203020204" pitchFamily="34" charset="0"/>
              </a:defRPr>
            </a:lvl1pPr>
            <a:lvl2pPr>
              <a:defRPr sz="2000">
                <a:latin typeface="PT Sans" panose="020B0503020203020204" pitchFamily="34" charset="0"/>
              </a:defRPr>
            </a:lvl2pPr>
            <a:lvl3pPr>
              <a:defRPr sz="2000">
                <a:latin typeface="PT Sans" panose="020B0503020203020204" pitchFamily="34" charset="0"/>
              </a:defRPr>
            </a:lvl3pPr>
            <a:lvl4pPr>
              <a:defRPr sz="2000">
                <a:latin typeface="PT Sans" panose="020B0503020203020204" pitchFamily="34" charset="0"/>
              </a:defRPr>
            </a:lvl4pPr>
            <a:lvl5pPr>
              <a:defRPr sz="2000">
                <a:latin typeface="PT Sans" panose="020B05030202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9544" y="1721127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PT Sans" panose="020B0503020203020204" pitchFamily="34" charset="0"/>
              </a:defRPr>
            </a:lvl1pPr>
            <a:lvl2pPr>
              <a:defRPr sz="2000">
                <a:latin typeface="PT Sans" panose="020B0503020203020204" pitchFamily="34" charset="0"/>
              </a:defRPr>
            </a:lvl2pPr>
            <a:lvl3pPr>
              <a:defRPr sz="2000">
                <a:latin typeface="PT Sans" panose="020B0503020203020204" pitchFamily="34" charset="0"/>
              </a:defRPr>
            </a:lvl3pPr>
            <a:lvl4pPr>
              <a:defRPr sz="2000">
                <a:latin typeface="PT Sans" panose="020B0503020203020204" pitchFamily="34" charset="0"/>
              </a:defRPr>
            </a:lvl4pPr>
            <a:lvl5pPr>
              <a:defRPr sz="2000">
                <a:latin typeface="PT Sans" panose="020B05030202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CBD274-FB86-4DFD-8856-B05F7532319F}"/>
              </a:ext>
            </a:extLst>
          </p:cNvPr>
          <p:cNvSpPr/>
          <p:nvPr userDrawn="1"/>
        </p:nvSpPr>
        <p:spPr>
          <a:xfrm>
            <a:off x="11629271" y="0"/>
            <a:ext cx="574799" cy="6858000"/>
          </a:xfrm>
          <a:prstGeom prst="rect">
            <a:avLst/>
          </a:prstGeom>
          <a:solidFill>
            <a:srgbClr val="881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590FB7D-5C15-4046-85D6-F3F7AD9D4271}"/>
              </a:ext>
            </a:extLst>
          </p:cNvPr>
          <p:cNvSpPr txBox="1"/>
          <p:nvPr userDrawn="1"/>
        </p:nvSpPr>
        <p:spPr>
          <a:xfrm>
            <a:off x="4429644" y="6596390"/>
            <a:ext cx="2845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dirty="0">
                <a:solidFill>
                  <a:srgbClr val="881A49"/>
                </a:solidFill>
                <a:latin typeface="Roboto Slab" pitchFamily="2" charset="0"/>
                <a:ea typeface="Roboto Slab" pitchFamily="2" charset="0"/>
              </a:rPr>
              <a:t>www.pros.bourgognefranchecomte.com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474242-6189-46AC-9F7A-373618431E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1847" y="406752"/>
            <a:ext cx="9891954" cy="790451"/>
          </a:xfrm>
        </p:spPr>
        <p:txBody>
          <a:bodyPr/>
          <a:lstStyle>
            <a:lvl1pPr>
              <a:defRPr sz="2400" b="1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A42FB-583A-4913-83F9-4DC7C29BEC09}"/>
              </a:ext>
            </a:extLst>
          </p:cNvPr>
          <p:cNvSpPr/>
          <p:nvPr userDrawn="1"/>
        </p:nvSpPr>
        <p:spPr>
          <a:xfrm>
            <a:off x="395926" y="406753"/>
            <a:ext cx="790451" cy="790451"/>
          </a:xfrm>
          <a:prstGeom prst="rect">
            <a:avLst/>
          </a:prstGeom>
          <a:solidFill>
            <a:srgbClr val="881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srgbClr val="F5C500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0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9B977B7C-477F-46F1-AA91-E91C3C7FD9C6}"/>
              </a:ext>
            </a:extLst>
          </p:cNvPr>
          <p:cNvGrpSpPr/>
          <p:nvPr userDrawn="1"/>
        </p:nvGrpSpPr>
        <p:grpSpPr>
          <a:xfrm>
            <a:off x="527901" y="548155"/>
            <a:ext cx="11137044" cy="5761690"/>
            <a:chOff x="395926" y="548155"/>
            <a:chExt cx="11186898" cy="5761690"/>
          </a:xfrm>
        </p:grpSpPr>
        <p:pic>
          <p:nvPicPr>
            <p:cNvPr id="10" name="Image 9" descr="Petits points.png">
              <a:extLst>
                <a:ext uri="{FF2B5EF4-FFF2-40B4-BE49-F238E27FC236}">
                  <a16:creationId xmlns:a16="http://schemas.microsoft.com/office/drawing/2014/main" id="{3B18B45F-B194-4137-90B2-BE088E897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926" y="548156"/>
              <a:ext cx="5593449" cy="2880844"/>
            </a:xfrm>
            <a:prstGeom prst="rect">
              <a:avLst/>
            </a:prstGeom>
          </p:spPr>
        </p:pic>
        <p:pic>
          <p:nvPicPr>
            <p:cNvPr id="11" name="Image 10" descr="Petits points.png">
              <a:extLst>
                <a:ext uri="{FF2B5EF4-FFF2-40B4-BE49-F238E27FC236}">
                  <a16:creationId xmlns:a16="http://schemas.microsoft.com/office/drawing/2014/main" id="{3E9171A8-02BA-44C8-A0DA-BB560DA1F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375" y="548155"/>
              <a:ext cx="5593449" cy="2880845"/>
            </a:xfrm>
            <a:prstGeom prst="rect">
              <a:avLst/>
            </a:prstGeom>
          </p:spPr>
        </p:pic>
        <p:pic>
          <p:nvPicPr>
            <p:cNvPr id="12" name="Image 11" descr="Petits points.png">
              <a:extLst>
                <a:ext uri="{FF2B5EF4-FFF2-40B4-BE49-F238E27FC236}">
                  <a16:creationId xmlns:a16="http://schemas.microsoft.com/office/drawing/2014/main" id="{D3B067DA-B09A-467F-9F76-63F7986E1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375" y="3429000"/>
              <a:ext cx="5593449" cy="2880845"/>
            </a:xfrm>
            <a:prstGeom prst="rect">
              <a:avLst/>
            </a:prstGeom>
          </p:spPr>
        </p:pic>
      </p:grp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A393FFC6-CD23-47D1-8CFA-43DDB7E79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055" y="3532195"/>
            <a:ext cx="5329767" cy="2778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fr-FR" dirty="0"/>
              <a:t>TITRE CHAPITRE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439DECB-EF83-4540-91EE-8D0ACC78CD76}"/>
              </a:ext>
            </a:extLst>
          </p:cNvPr>
          <p:cNvSpPr/>
          <p:nvPr userDrawn="1"/>
        </p:nvSpPr>
        <p:spPr>
          <a:xfrm>
            <a:off x="527051" y="548155"/>
            <a:ext cx="1620000" cy="1620000"/>
          </a:xfrm>
          <a:prstGeom prst="rect">
            <a:avLst/>
          </a:prstGeom>
          <a:solidFill>
            <a:srgbClr val="F5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600" b="1" dirty="0">
              <a:solidFill>
                <a:srgbClr val="881A49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16B94A-11AB-4838-B11D-FF7237F86DFB}"/>
              </a:ext>
            </a:extLst>
          </p:cNvPr>
          <p:cNvSpPr/>
          <p:nvPr userDrawn="1"/>
        </p:nvSpPr>
        <p:spPr>
          <a:xfrm>
            <a:off x="11629271" y="0"/>
            <a:ext cx="574799" cy="6858000"/>
          </a:xfrm>
          <a:prstGeom prst="rect">
            <a:avLst/>
          </a:prstGeom>
          <a:solidFill>
            <a:srgbClr val="F5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2EA9024-59CE-41E6-A046-54C4A6292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79" y="5913844"/>
            <a:ext cx="831765" cy="792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78F5A8F-422C-49DA-8C70-59400B21F4A5}"/>
              </a:ext>
            </a:extLst>
          </p:cNvPr>
          <p:cNvSpPr txBox="1"/>
          <p:nvPr userDrawn="1"/>
        </p:nvSpPr>
        <p:spPr>
          <a:xfrm>
            <a:off x="4429644" y="6596390"/>
            <a:ext cx="2845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www.pros.bourgognefranchecomte.com</a:t>
            </a:r>
          </a:p>
        </p:txBody>
      </p:sp>
    </p:spTree>
    <p:extLst>
      <p:ext uri="{BB962C8B-B14F-4D97-AF65-F5344CB8AC3E}">
        <p14:creationId xmlns:p14="http://schemas.microsoft.com/office/powerpoint/2010/main" val="250686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_cas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1847" y="406752"/>
            <a:ext cx="9891954" cy="790451"/>
          </a:xfrm>
        </p:spPr>
        <p:txBody>
          <a:bodyPr/>
          <a:lstStyle>
            <a:lvl1pPr>
              <a:defRPr sz="2400" b="1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1396538"/>
            <a:ext cx="10988040" cy="51998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PT Sans" panose="020B0503020203020204" pitchFamily="34" charset="0"/>
              </a:defRPr>
            </a:lvl1pPr>
            <a:lvl2pPr>
              <a:defRPr sz="2000">
                <a:latin typeface="PT Sans" panose="020B0503020203020204" pitchFamily="34" charset="0"/>
              </a:defRPr>
            </a:lvl2pPr>
            <a:lvl3pPr>
              <a:defRPr sz="2000">
                <a:latin typeface="PT Sans" panose="020B0503020203020204" pitchFamily="34" charset="0"/>
              </a:defRPr>
            </a:lvl3pPr>
            <a:lvl4pPr>
              <a:defRPr sz="2000">
                <a:latin typeface="PT Sans" panose="020B0503020203020204" pitchFamily="34" charset="0"/>
              </a:defRPr>
            </a:lvl4pPr>
            <a:lvl5pPr>
              <a:defRPr sz="2000">
                <a:latin typeface="PT Sans" panose="020B05030202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2B2430-A6F0-4C34-81B5-E01EF648FF84}"/>
              </a:ext>
            </a:extLst>
          </p:cNvPr>
          <p:cNvSpPr/>
          <p:nvPr userDrawn="1"/>
        </p:nvSpPr>
        <p:spPr>
          <a:xfrm>
            <a:off x="11629271" y="0"/>
            <a:ext cx="574799" cy="6858000"/>
          </a:xfrm>
          <a:prstGeom prst="rect">
            <a:avLst/>
          </a:prstGeom>
          <a:solidFill>
            <a:srgbClr val="F5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9D0B395-4E21-48B8-BF05-BBD183E48848}"/>
              </a:ext>
            </a:extLst>
          </p:cNvPr>
          <p:cNvSpPr txBox="1"/>
          <p:nvPr userDrawn="1"/>
        </p:nvSpPr>
        <p:spPr>
          <a:xfrm>
            <a:off x="4429644" y="6596390"/>
            <a:ext cx="2845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www.pros.bourgognefranchecomte.com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8CA82-183E-4554-9EF1-74227E46AAFC}"/>
              </a:ext>
            </a:extLst>
          </p:cNvPr>
          <p:cNvSpPr/>
          <p:nvPr userDrawn="1"/>
        </p:nvSpPr>
        <p:spPr>
          <a:xfrm>
            <a:off x="395926" y="406753"/>
            <a:ext cx="790451" cy="790451"/>
          </a:xfrm>
          <a:prstGeom prst="rect">
            <a:avLst/>
          </a:prstGeom>
          <a:solidFill>
            <a:srgbClr val="F5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srgbClr val="881A49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9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26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PT Sans" panose="020B0503020203020204" pitchFamily="34" charset="0"/>
              </a:defRPr>
            </a:lvl1pPr>
            <a:lvl2pPr>
              <a:defRPr sz="2000">
                <a:latin typeface="PT Sans" panose="020B0503020203020204" pitchFamily="34" charset="0"/>
              </a:defRPr>
            </a:lvl2pPr>
            <a:lvl3pPr>
              <a:defRPr sz="2000">
                <a:latin typeface="PT Sans" panose="020B0503020203020204" pitchFamily="34" charset="0"/>
              </a:defRPr>
            </a:lvl3pPr>
            <a:lvl4pPr>
              <a:defRPr sz="2000">
                <a:latin typeface="PT Sans" panose="020B0503020203020204" pitchFamily="34" charset="0"/>
              </a:defRPr>
            </a:lvl4pPr>
            <a:lvl5pPr>
              <a:defRPr sz="2000">
                <a:latin typeface="PT Sans" panose="020B05030202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PT Sans" panose="020B0503020203020204" pitchFamily="34" charset="0"/>
              </a:defRPr>
            </a:lvl1pPr>
            <a:lvl2pPr>
              <a:defRPr sz="2000">
                <a:latin typeface="PT Sans" panose="020B0503020203020204" pitchFamily="34" charset="0"/>
              </a:defRPr>
            </a:lvl2pPr>
            <a:lvl3pPr>
              <a:defRPr sz="2000">
                <a:latin typeface="PT Sans" panose="020B0503020203020204" pitchFamily="34" charset="0"/>
              </a:defRPr>
            </a:lvl3pPr>
            <a:lvl4pPr>
              <a:defRPr sz="2000">
                <a:latin typeface="PT Sans" panose="020B0503020203020204" pitchFamily="34" charset="0"/>
              </a:defRPr>
            </a:lvl4pPr>
            <a:lvl5pPr>
              <a:defRPr sz="2000">
                <a:latin typeface="PT Sans" panose="020B05030202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CBD274-FB86-4DFD-8856-B05F7532319F}"/>
              </a:ext>
            </a:extLst>
          </p:cNvPr>
          <p:cNvSpPr/>
          <p:nvPr userDrawn="1"/>
        </p:nvSpPr>
        <p:spPr>
          <a:xfrm>
            <a:off x="11629271" y="0"/>
            <a:ext cx="574799" cy="6858000"/>
          </a:xfrm>
          <a:prstGeom prst="rect">
            <a:avLst/>
          </a:prstGeom>
          <a:solidFill>
            <a:srgbClr val="F5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590FB7D-5C15-4046-85D6-F3F7AD9D4271}"/>
              </a:ext>
            </a:extLst>
          </p:cNvPr>
          <p:cNvSpPr txBox="1"/>
          <p:nvPr userDrawn="1"/>
        </p:nvSpPr>
        <p:spPr>
          <a:xfrm>
            <a:off x="4429644" y="6596390"/>
            <a:ext cx="2845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www.pros.bourgognefranchecomte.com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4744C1-C472-4D7E-9CC3-01751759B814}"/>
              </a:ext>
            </a:extLst>
          </p:cNvPr>
          <p:cNvSpPr/>
          <p:nvPr userDrawn="1"/>
        </p:nvSpPr>
        <p:spPr>
          <a:xfrm>
            <a:off x="395926" y="406753"/>
            <a:ext cx="790451" cy="790451"/>
          </a:xfrm>
          <a:prstGeom prst="rect">
            <a:avLst/>
          </a:prstGeom>
          <a:solidFill>
            <a:srgbClr val="F5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srgbClr val="881A49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2D71F2D-5A7D-4D82-ACAD-05ED77F48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1847" y="406752"/>
            <a:ext cx="9891954" cy="790451"/>
          </a:xfrm>
        </p:spPr>
        <p:txBody>
          <a:bodyPr/>
          <a:lstStyle>
            <a:lvl1pPr>
              <a:defRPr sz="2400" b="1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3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B0D23-E7B6-4A3F-BA51-6D76C5D7DA51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9EF78-15D0-42A6-9D13-2B666A87A3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48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52" r:id="rId2"/>
    <p:sldLayoutId id="2147483754" r:id="rId3"/>
    <p:sldLayoutId id="2147483724" r:id="rId4"/>
    <p:sldLayoutId id="2147483692" r:id="rId5"/>
    <p:sldLayoutId id="2147483694" r:id="rId6"/>
    <p:sldLayoutId id="2147483705" r:id="rId7"/>
    <p:sldLayoutId id="2147483759" r:id="rId8"/>
    <p:sldLayoutId id="2147483723" r:id="rId9"/>
    <p:sldLayoutId id="2147483755" r:id="rId10"/>
    <p:sldLayoutId id="2147483757" r:id="rId11"/>
    <p:sldLayoutId id="2147483758" r:id="rId12"/>
    <p:sldLayoutId id="2147483756" r:id="rId13"/>
    <p:sldLayoutId id="2147483761" r:id="rId14"/>
    <p:sldLayoutId id="214748376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EA68549-4216-46FF-9E6A-A33363B9D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AB58E-C1DF-4F97-82D5-07864F716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876ABA-5C0D-4882-9111-41F87D282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9FEE7-3963-4932-98DF-426CF417C1B2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CD2D6D-88BD-4E6C-910B-E8272E96B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7A9A9F-CD6C-46C1-B6FC-19EDD5FA4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8A72E-4DC2-44CD-8590-A4A0DD7B38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53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pros.bourgognefranchecomte.com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F381C6C-EB5A-4E9C-B1B4-E9195BEC5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/>
              <a:t>Stratégie 2021 – 2022</a:t>
            </a:r>
            <a:br>
              <a:rPr lang="fr-FR" sz="4800" dirty="0"/>
            </a:br>
            <a:r>
              <a:rPr lang="fr-FR" sz="4800" dirty="0"/>
              <a:t>Bourgogne-Franche-Comté tourisme</a:t>
            </a:r>
          </a:p>
        </p:txBody>
      </p:sp>
    </p:spTree>
    <p:extLst>
      <p:ext uri="{BB962C8B-B14F-4D97-AF65-F5344CB8AC3E}">
        <p14:creationId xmlns:p14="http://schemas.microsoft.com/office/powerpoint/2010/main" val="4255896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6081A-79B6-4252-99CE-C174B5C7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  <a:highlight>
                  <a:srgbClr val="F5C500"/>
                </a:highlight>
              </a:rPr>
              <a:t>Une démarche de collaboration et de co-construction</a:t>
            </a:r>
            <a:br>
              <a:rPr lang="fr-FR" dirty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56CE06D-5116-4F7A-A73B-918A31EBC890}"/>
              </a:ext>
            </a:extLst>
          </p:cNvPr>
          <p:cNvSpPr txBox="1"/>
          <p:nvPr/>
        </p:nvSpPr>
        <p:spPr>
          <a:xfrm>
            <a:off x="990600" y="1213430"/>
            <a:ext cx="978217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1" u="none" strike="noStrike" baseline="0" dirty="0">
                <a:solidFill>
                  <a:srgbClr val="000000"/>
                </a:solidFill>
                <a:latin typeface="RobotoSlab-Light"/>
              </a:rPr>
              <a:t>« Seul on va plus vite, mais ensemble on va plus loin ».</a:t>
            </a:r>
          </a:p>
          <a:p>
            <a:pPr algn="l"/>
            <a:endParaRPr lang="fr-FR" dirty="0">
              <a:solidFill>
                <a:srgbClr val="000000"/>
              </a:solidFill>
              <a:latin typeface="RobotoSlab-Light"/>
            </a:endParaRPr>
          </a:p>
          <a:p>
            <a:pPr algn="l"/>
            <a:r>
              <a:rPr lang="fr-FR" sz="1800" b="0" i="0" u="none" strike="noStrike" baseline="0" dirty="0">
                <a:solidFill>
                  <a:srgbClr val="000000"/>
                </a:solidFill>
                <a:latin typeface="RobotoSlab-Light"/>
              </a:rPr>
              <a:t>Le CRT propose aux acteurs touristiques locaux de se joindre à sa stratégie</a:t>
            </a:r>
          </a:p>
          <a:p>
            <a:pPr algn="l"/>
            <a:r>
              <a:rPr lang="fr-FR" sz="1800" b="1" i="0" u="none" strike="noStrike" baseline="0" dirty="0">
                <a:solidFill>
                  <a:srgbClr val="000000"/>
                </a:solidFill>
                <a:latin typeface="RobotoSlab-Bold"/>
              </a:rPr>
              <a:t>MARKETING DE CONQUÊTE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RobotoSlab-Light"/>
              </a:rPr>
              <a:t>, s’appuyant sur le triptyque gagnant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RobotoSlab-Bold"/>
              </a:rPr>
              <a:t>DESTINATION-MARCHE-CIBLE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RobotoSlab-Light"/>
              </a:rPr>
              <a:t>pour séduire de nouveaux clients.</a:t>
            </a:r>
          </a:p>
          <a:p>
            <a:pPr algn="l"/>
            <a:endParaRPr lang="fr-FR" dirty="0">
              <a:solidFill>
                <a:srgbClr val="000000"/>
              </a:solidFill>
              <a:latin typeface="RobotoSlab-Light"/>
            </a:endParaRPr>
          </a:p>
          <a:p>
            <a:pPr algn="l"/>
            <a:r>
              <a:rPr lang="fr-FR" sz="1800" b="0" i="0" u="none" strike="noStrike" baseline="0" dirty="0">
                <a:solidFill>
                  <a:srgbClr val="000000"/>
                </a:solidFill>
                <a:latin typeface="RobotoSlab-Light"/>
              </a:rPr>
              <a:t>Pourquoi ?</a:t>
            </a:r>
          </a:p>
          <a:p>
            <a:pPr algn="l"/>
            <a:endParaRPr lang="fr-FR" dirty="0">
              <a:solidFill>
                <a:srgbClr val="000000"/>
              </a:solidFill>
              <a:latin typeface="RobotoSlab-Light"/>
            </a:endParaRPr>
          </a:p>
          <a:p>
            <a:pPr marL="342900" indent="-342900" algn="l">
              <a:buAutoNum type="arabicPeriod"/>
            </a:pPr>
            <a:r>
              <a:rPr lang="fr-FR" sz="1800" b="1" i="0" u="none" strike="noStrike" baseline="0" dirty="0">
                <a:latin typeface="Roboto-Bold"/>
              </a:rPr>
              <a:t>Séduire et conquérir des clients,</a:t>
            </a:r>
          </a:p>
          <a:p>
            <a:pPr algn="l"/>
            <a:endParaRPr lang="fr-FR" sz="1800" b="1" i="0" u="none" strike="noStrike" baseline="0" dirty="0">
              <a:latin typeface="Roboto-Bold"/>
            </a:endParaRPr>
          </a:p>
          <a:p>
            <a:pPr algn="l"/>
            <a:r>
              <a:rPr lang="fr-FR" sz="1800" b="1" i="0" u="none" strike="noStrike" baseline="0" dirty="0">
                <a:latin typeface="Roboto-Bold"/>
              </a:rPr>
              <a:t>2. Créer du lien, bénéficier d’un réseau et devenir des ambassadeurs de la destination,</a:t>
            </a:r>
          </a:p>
          <a:p>
            <a:pPr algn="l"/>
            <a:endParaRPr lang="fr-FR" sz="1800" b="1" i="0" u="none" strike="noStrike" baseline="0" dirty="0">
              <a:latin typeface="Roboto-Bold"/>
            </a:endParaRPr>
          </a:p>
          <a:p>
            <a:pPr algn="l"/>
            <a:r>
              <a:rPr lang="fr-FR" sz="1800" b="1" i="0" u="none" strike="noStrike" baseline="0" dirty="0">
                <a:latin typeface="Roboto-Bold"/>
              </a:rPr>
              <a:t>3. Bénéficier de l’image de la destination </a:t>
            </a:r>
            <a:r>
              <a:rPr lang="fr-FR" sz="1800" b="0" i="0" u="none" strike="noStrike" baseline="0" dirty="0">
                <a:latin typeface="Roboto-Light"/>
              </a:rPr>
              <a:t>pour valoriser les offres et les produits,</a:t>
            </a:r>
          </a:p>
          <a:p>
            <a:pPr algn="l"/>
            <a:endParaRPr lang="fr-FR" sz="1800" b="0" i="0" u="none" strike="noStrike" baseline="0" dirty="0">
              <a:latin typeface="Roboto-Light"/>
            </a:endParaRPr>
          </a:p>
          <a:p>
            <a:pPr algn="l"/>
            <a:r>
              <a:rPr lang="fr-FR" sz="1800" b="1" i="0" u="none" strike="noStrike" baseline="0" dirty="0">
                <a:latin typeface="Roboto-Bold"/>
              </a:rPr>
              <a:t>4. Profiter des événements organiser par le réseau.</a:t>
            </a:r>
            <a:endParaRPr lang="fr-FR" sz="1800" b="0" i="0" u="none" strike="noStrike" baseline="0" dirty="0">
              <a:solidFill>
                <a:srgbClr val="000000"/>
              </a:solidFill>
              <a:latin typeface="RobotoSlab-Light"/>
            </a:endParaRPr>
          </a:p>
        </p:txBody>
      </p:sp>
    </p:spTree>
    <p:extLst>
      <p:ext uri="{BB962C8B-B14F-4D97-AF65-F5344CB8AC3E}">
        <p14:creationId xmlns:p14="http://schemas.microsoft.com/office/powerpoint/2010/main" val="125072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6081A-79B6-4252-99CE-C174B5C70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848" y="1782792"/>
            <a:ext cx="3656492" cy="4322733"/>
          </a:xfrm>
        </p:spPr>
        <p:txBody>
          <a:bodyPr>
            <a:normAutofit/>
          </a:bodyPr>
          <a:lstStyle/>
          <a:p>
            <a:r>
              <a:rPr lang="fr-FR" b="0" dirty="0"/>
              <a:t>Pour agir et contribuer </a:t>
            </a:r>
            <a:r>
              <a:rPr lang="fr-FR" dirty="0"/>
              <a:t>ENSEMBLE</a:t>
            </a:r>
            <a:br>
              <a:rPr lang="fr-FR" b="0" dirty="0"/>
            </a:br>
            <a:r>
              <a:rPr lang="fr-FR" b="0" dirty="0"/>
              <a:t>au développement des offres touristiques et de l’attractivité des destinations</a:t>
            </a:r>
            <a:br>
              <a:rPr lang="fr-FR" b="0" dirty="0"/>
            </a:br>
            <a:endParaRPr lang="fr-FR" b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CB58E6-0EB5-4FE1-BBC2-C192E202E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755" y="1417427"/>
            <a:ext cx="4638675" cy="5033821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87EAF455-33EF-4781-8F43-80E99AD58587}"/>
              </a:ext>
            </a:extLst>
          </p:cNvPr>
          <p:cNvSpPr txBox="1">
            <a:spLocks/>
          </p:cNvSpPr>
          <p:nvPr/>
        </p:nvSpPr>
        <p:spPr>
          <a:xfrm>
            <a:off x="1461847" y="406752"/>
            <a:ext cx="9891954" cy="790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fr-FR">
                <a:solidFill>
                  <a:srgbClr val="FF0000"/>
                </a:solidFill>
                <a:highlight>
                  <a:srgbClr val="F5C500"/>
                </a:highlight>
              </a:rPr>
              <a:t>Une démarche de collaboration et de co-construction</a:t>
            </a:r>
            <a:br>
              <a:rPr lang="fr-FR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5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516E05-27D6-4030-BA12-942D58C1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b="1" dirty="0">
                <a:highlight>
                  <a:srgbClr val="F5C500"/>
                </a:highlight>
                <a:latin typeface="PT Sans" panose="020B0503020203020204" pitchFamily="34" charset="0"/>
                <a:ea typeface="PT Sans" panose="020B0503020203020204" pitchFamily="34" charset="0"/>
              </a:rPr>
              <a:t>LES COLLECTIFS DE DESTINATION</a:t>
            </a:r>
            <a:br>
              <a:rPr lang="fr-FR" sz="2400" dirty="0">
                <a:latin typeface="PT Sans" panose="020B0503020203020204" pitchFamily="34" charset="0"/>
                <a:ea typeface="PT Sans" panose="020B0503020203020204" pitchFamily="34" charset="0"/>
              </a:rPr>
            </a:br>
            <a:r>
              <a:rPr lang="fr-FR" sz="2400" dirty="0">
                <a:solidFill>
                  <a:srgbClr val="881A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Recruter ensemble des clients que chaque destination </a:t>
            </a:r>
            <a:br>
              <a:rPr lang="fr-FR" sz="2400" dirty="0">
                <a:solidFill>
                  <a:srgbClr val="881A49"/>
                </a:solidFill>
                <a:latin typeface="PT Sans" panose="020B0503020203020204" pitchFamily="34" charset="0"/>
                <a:ea typeface="PT Sans" panose="020B0503020203020204" pitchFamily="34" charset="0"/>
              </a:rPr>
            </a:br>
            <a:r>
              <a:rPr lang="fr-FR" sz="2400" dirty="0">
                <a:solidFill>
                  <a:srgbClr val="881A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ne peut pas acquérir individuellement</a:t>
            </a:r>
            <a:endParaRPr lang="fr-FR" dirty="0">
              <a:solidFill>
                <a:srgbClr val="881A49"/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6E36D8C7-73B0-420B-8A54-1208516A1BB7}"/>
              </a:ext>
            </a:extLst>
          </p:cNvPr>
          <p:cNvGrpSpPr/>
          <p:nvPr/>
        </p:nvGrpSpPr>
        <p:grpSpPr>
          <a:xfrm flipH="1">
            <a:off x="1461847" y="1747634"/>
            <a:ext cx="8497932" cy="3629380"/>
            <a:chOff x="3273369" y="1390062"/>
            <a:chExt cx="8314352" cy="3282329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4B800A27-1E31-4001-B926-B642A0518907}"/>
                </a:ext>
              </a:extLst>
            </p:cNvPr>
            <p:cNvSpPr/>
            <p:nvPr/>
          </p:nvSpPr>
          <p:spPr>
            <a:xfrm rot="1475326">
              <a:off x="7142678" y="3697960"/>
              <a:ext cx="1851930" cy="974431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Destination …</a:t>
              </a:r>
            </a:p>
          </p:txBody>
        </p:sp>
        <p:sp>
          <p:nvSpPr>
            <p:cNvPr id="6" name="ZoneTexte 1">
              <a:extLst>
                <a:ext uri="{FF2B5EF4-FFF2-40B4-BE49-F238E27FC236}">
                  <a16:creationId xmlns:a16="http://schemas.microsoft.com/office/drawing/2014/main" id="{195E9C1A-AAF2-42DC-9D22-D384CFA0B8F7}"/>
                </a:ext>
              </a:extLst>
            </p:cNvPr>
            <p:cNvSpPr txBox="1"/>
            <p:nvPr/>
          </p:nvSpPr>
          <p:spPr>
            <a:xfrm>
              <a:off x="9769502" y="2408442"/>
              <a:ext cx="1818219" cy="769433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800" dirty="0"/>
                <a:t>Ce qui est mené par vous </a:t>
              </a:r>
              <a:r>
                <a:rPr lang="fr-FR" sz="1800" b="1" dirty="0"/>
                <a:t>individuellement</a:t>
              </a:r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0BE272B5-8007-4048-80C9-AC6C6395243B}"/>
                </a:ext>
              </a:extLst>
            </p:cNvPr>
            <p:cNvGrpSpPr/>
            <p:nvPr/>
          </p:nvGrpSpPr>
          <p:grpSpPr>
            <a:xfrm>
              <a:off x="5211891" y="1390062"/>
              <a:ext cx="4627206" cy="2949585"/>
              <a:chOff x="5211891" y="1390062"/>
              <a:chExt cx="4627206" cy="2949585"/>
            </a:xfrm>
          </p:grpSpPr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5329454D-DC99-4E74-933D-2BFBAFE90F14}"/>
                  </a:ext>
                </a:extLst>
              </p:cNvPr>
              <p:cNvSpPr/>
              <p:nvPr/>
            </p:nvSpPr>
            <p:spPr>
              <a:xfrm rot="19775003">
                <a:off x="6633530" y="1390062"/>
                <a:ext cx="2210272" cy="1191076"/>
              </a:xfrm>
              <a:prstGeom prst="ellipse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/>
                  <a:t>Destination A</a:t>
                </a:r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C67EBC57-C4F1-4240-AF75-97D55E52D079}"/>
                  </a:ext>
                </a:extLst>
              </p:cNvPr>
              <p:cNvSpPr/>
              <p:nvPr/>
            </p:nvSpPr>
            <p:spPr>
              <a:xfrm rot="21201165">
                <a:off x="7369267" y="2589201"/>
                <a:ext cx="1943883" cy="974431"/>
              </a:xfrm>
              <a:prstGeom prst="ellipse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/>
                  <a:t>Destination B</a:t>
                </a: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30BE9F78-045C-45D8-BFA1-A7940F4E5202}"/>
                  </a:ext>
                </a:extLst>
              </p:cNvPr>
              <p:cNvSpPr/>
              <p:nvPr/>
            </p:nvSpPr>
            <p:spPr>
              <a:xfrm>
                <a:off x="5625269" y="2399331"/>
                <a:ext cx="2078822" cy="1940316"/>
              </a:xfrm>
              <a:prstGeom prst="ellipse">
                <a:avLst/>
              </a:prstGeom>
              <a:solidFill>
                <a:srgbClr val="62CACD">
                  <a:alpha val="4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/>
                  <a:t>LA DESTINATION</a:t>
                </a:r>
              </a:p>
            </p:txBody>
          </p:sp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147C7002-AF9D-4D12-B8D4-DB3A77845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3451232">
                <a:off x="8958955" y="3568158"/>
                <a:ext cx="481835" cy="481835"/>
              </a:xfrm>
              <a:prstGeom prst="rect">
                <a:avLst/>
              </a:prstGeom>
              <a:noFill/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A9BD0794-4B57-4AE0-A5C6-C9BBD1CF81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512723">
                <a:off x="8749207" y="1990565"/>
                <a:ext cx="481835" cy="481835"/>
              </a:xfrm>
              <a:prstGeom prst="rect">
                <a:avLst/>
              </a:prstGeom>
              <a:noFill/>
            </p:spPr>
          </p:pic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688B4EFA-54E9-40CA-97FB-D0679A85E4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249342">
                <a:off x="9357262" y="2671485"/>
                <a:ext cx="481835" cy="481835"/>
              </a:xfrm>
              <a:prstGeom prst="rect">
                <a:avLst/>
              </a:prstGeom>
              <a:noFill/>
            </p:spPr>
          </p:pic>
          <p:cxnSp>
            <p:nvCxnSpPr>
              <p:cNvPr id="15" name="Connecteur droit avec flèche 14">
                <a:extLst>
                  <a:ext uri="{FF2B5EF4-FFF2-40B4-BE49-F238E27FC236}">
                    <a16:creationId xmlns:a16="http://schemas.microsoft.com/office/drawing/2014/main" id="{CFF9AAEF-5825-46BB-8845-EC79994503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11891" y="2588496"/>
                <a:ext cx="1570490" cy="58757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>
                <a:extLst>
                  <a:ext uri="{FF2B5EF4-FFF2-40B4-BE49-F238E27FC236}">
                    <a16:creationId xmlns:a16="http://schemas.microsoft.com/office/drawing/2014/main" id="{FC67349E-CAC1-4384-BB30-5A46676732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77903" y="3358831"/>
                <a:ext cx="2162544" cy="1597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>
                <a:extLst>
                  <a:ext uri="{FF2B5EF4-FFF2-40B4-BE49-F238E27FC236}">
                    <a16:creationId xmlns:a16="http://schemas.microsoft.com/office/drawing/2014/main" id="{59A37302-F88D-4741-AEF7-9919506025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85113" y="3876716"/>
                <a:ext cx="1872673" cy="14129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ZoneTexte 1">
              <a:extLst>
                <a:ext uri="{FF2B5EF4-FFF2-40B4-BE49-F238E27FC236}">
                  <a16:creationId xmlns:a16="http://schemas.microsoft.com/office/drawing/2014/main" id="{4BFAAEAC-557C-472A-BAD3-A5C140913738}"/>
                </a:ext>
              </a:extLst>
            </p:cNvPr>
            <p:cNvSpPr txBox="1"/>
            <p:nvPr/>
          </p:nvSpPr>
          <p:spPr>
            <a:xfrm>
              <a:off x="3273369" y="3118419"/>
              <a:ext cx="1852056" cy="769433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800" dirty="0">
                  <a:solidFill>
                    <a:srgbClr val="881A49"/>
                  </a:solidFill>
                  <a:highlight>
                    <a:srgbClr val="F5C500"/>
                  </a:highlight>
                </a:rPr>
                <a:t>Comment faire </a:t>
              </a:r>
              <a:r>
                <a:rPr lang="fr-FR" sz="1800" b="1" dirty="0">
                  <a:solidFill>
                    <a:srgbClr val="881A49"/>
                  </a:solidFill>
                  <a:highlight>
                    <a:srgbClr val="F5C500"/>
                  </a:highlight>
                </a:rPr>
                <a:t>plus ensemble </a:t>
              </a:r>
              <a:r>
                <a:rPr lang="fr-FR" sz="1800" dirty="0">
                  <a:solidFill>
                    <a:srgbClr val="881A49"/>
                  </a:solidFill>
                  <a:highlight>
                    <a:srgbClr val="F5C500"/>
                  </a:highlight>
                </a:rPr>
                <a:t>?</a:t>
              </a:r>
              <a:endParaRPr lang="fr-FR" sz="1800" b="1" dirty="0">
                <a:solidFill>
                  <a:srgbClr val="881A49"/>
                </a:solidFill>
                <a:highlight>
                  <a:srgbClr val="F5C500"/>
                </a:highlight>
              </a:endParaRPr>
            </a:p>
          </p:txBody>
        </p:sp>
      </p:grpSp>
      <p:sp>
        <p:nvSpPr>
          <p:cNvPr id="18" name="Ellipse 17">
            <a:extLst>
              <a:ext uri="{FF2B5EF4-FFF2-40B4-BE49-F238E27FC236}">
                <a16:creationId xmlns:a16="http://schemas.microsoft.com/office/drawing/2014/main" id="{F27BB1ED-3AB7-4CA2-8114-312AC1DF4C09}"/>
              </a:ext>
            </a:extLst>
          </p:cNvPr>
          <p:cNvSpPr/>
          <p:nvPr/>
        </p:nvSpPr>
        <p:spPr>
          <a:xfrm rot="20171958" flipH="1">
            <a:off x="5694570" y="2875198"/>
            <a:ext cx="791111" cy="330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59810E4-3592-450B-882F-8EBABED7C961}"/>
              </a:ext>
            </a:extLst>
          </p:cNvPr>
          <p:cNvSpPr/>
          <p:nvPr/>
        </p:nvSpPr>
        <p:spPr>
          <a:xfrm rot="16436990" flipH="1">
            <a:off x="5240104" y="3529279"/>
            <a:ext cx="711487" cy="3086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2E6FF28-1498-4DE3-85E0-843147AF2125}"/>
              </a:ext>
            </a:extLst>
          </p:cNvPr>
          <p:cNvSpPr/>
          <p:nvPr/>
        </p:nvSpPr>
        <p:spPr>
          <a:xfrm rot="13804470" flipH="1">
            <a:off x="5392885" y="4294669"/>
            <a:ext cx="711487" cy="3086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147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4EA4D9-71AF-451B-81CE-77BCD22F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ighlight>
                  <a:srgbClr val="F5C500"/>
                </a:highlight>
              </a:rPr>
              <a:t>La Bourgogne </a:t>
            </a:r>
            <a:br>
              <a:rPr lang="fr-FR" dirty="0"/>
            </a:br>
            <a:r>
              <a:rPr lang="fr-FR" dirty="0"/>
              <a:t>Quelques données clés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1BE006DA-D69B-4214-A390-8D491AFFC2C1}"/>
              </a:ext>
            </a:extLst>
          </p:cNvPr>
          <p:cNvGrpSpPr/>
          <p:nvPr/>
        </p:nvGrpSpPr>
        <p:grpSpPr>
          <a:xfrm>
            <a:off x="617962" y="2213053"/>
            <a:ext cx="1791131" cy="1773217"/>
            <a:chOff x="1021066" y="1539127"/>
            <a:chExt cx="1343698" cy="1329913"/>
          </a:xfrm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92CBAD2B-F77A-4D53-A8BA-56655A685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066" y="1539127"/>
              <a:ext cx="1343698" cy="1329913"/>
            </a:xfrm>
            <a:custGeom>
              <a:avLst/>
              <a:gdLst>
                <a:gd name="T0" fmla="*/ 5469 w 6447"/>
                <a:gd name="T1" fmla="*/ 5469 h 6381"/>
                <a:gd name="T2" fmla="*/ 5469 w 6447"/>
                <a:gd name="T3" fmla="*/ 5469 h 6381"/>
                <a:gd name="T4" fmla="*/ 6446 w 6447"/>
                <a:gd name="T5" fmla="*/ 3190 h 6381"/>
                <a:gd name="T6" fmla="*/ 3256 w 6447"/>
                <a:gd name="T7" fmla="*/ 0 h 6381"/>
                <a:gd name="T8" fmla="*/ 0 w 6447"/>
                <a:gd name="T9" fmla="*/ 3190 h 6381"/>
                <a:gd name="T10" fmla="*/ 3256 w 6447"/>
                <a:gd name="T11" fmla="*/ 6380 h 6381"/>
                <a:gd name="T12" fmla="*/ 6446 w 6447"/>
                <a:gd name="T13" fmla="*/ 6380 h 6381"/>
                <a:gd name="T14" fmla="*/ 6446 w 6447"/>
                <a:gd name="T15" fmla="*/ 5469 h 6381"/>
                <a:gd name="T16" fmla="*/ 5469 w 6447"/>
                <a:gd name="T17" fmla="*/ 5469 h 6381"/>
                <a:gd name="T18" fmla="*/ 5729 w 6447"/>
                <a:gd name="T19" fmla="*/ 5469 h 6381"/>
                <a:gd name="T20" fmla="*/ 5729 w 6447"/>
                <a:gd name="T21" fmla="*/ 5469 h 6381"/>
                <a:gd name="T22" fmla="*/ 5729 w 6447"/>
                <a:gd name="T23" fmla="*/ 5469 h 6381"/>
                <a:gd name="T24" fmla="*/ 5600 w 6447"/>
                <a:gd name="T25" fmla="*/ 5469 h 6381"/>
                <a:gd name="T26" fmla="*/ 5600 w 6447"/>
                <a:gd name="T27" fmla="*/ 5469 h 6381"/>
                <a:gd name="T28" fmla="*/ 5600 w 6447"/>
                <a:gd name="T29" fmla="*/ 5469 h 6381"/>
                <a:gd name="T30" fmla="*/ 5600 w 6447"/>
                <a:gd name="T31" fmla="*/ 5469 h 6381"/>
                <a:gd name="T32" fmla="*/ 5600 w 6447"/>
                <a:gd name="T33" fmla="*/ 5469 h 6381"/>
                <a:gd name="T34" fmla="*/ 5600 w 6447"/>
                <a:gd name="T35" fmla="*/ 5469 h 6381"/>
                <a:gd name="T36" fmla="*/ 5600 w 6447"/>
                <a:gd name="T37" fmla="*/ 5469 h 6381"/>
                <a:gd name="T38" fmla="*/ 5600 w 6447"/>
                <a:gd name="T39" fmla="*/ 5469 h 6381"/>
                <a:gd name="T40" fmla="*/ 5600 w 6447"/>
                <a:gd name="T41" fmla="*/ 5469 h 6381"/>
                <a:gd name="T42" fmla="*/ 5600 w 6447"/>
                <a:gd name="T43" fmla="*/ 5469 h 6381"/>
                <a:gd name="T44" fmla="*/ 5600 w 6447"/>
                <a:gd name="T45" fmla="*/ 5469 h 6381"/>
                <a:gd name="T46" fmla="*/ 5600 w 6447"/>
                <a:gd name="T47" fmla="*/ 5469 h 6381"/>
                <a:gd name="T48" fmla="*/ 5600 w 6447"/>
                <a:gd name="T49" fmla="*/ 5469 h 6381"/>
                <a:gd name="T50" fmla="*/ 5600 w 6447"/>
                <a:gd name="T51" fmla="*/ 5469 h 6381"/>
                <a:gd name="T52" fmla="*/ 5600 w 6447"/>
                <a:gd name="T53" fmla="*/ 5469 h 6381"/>
                <a:gd name="T54" fmla="*/ 5600 w 6447"/>
                <a:gd name="T55" fmla="*/ 5469 h 6381"/>
                <a:gd name="T56" fmla="*/ 5600 w 6447"/>
                <a:gd name="T57" fmla="*/ 5469 h 6381"/>
                <a:gd name="T58" fmla="*/ 5600 w 6447"/>
                <a:gd name="T59" fmla="*/ 5469 h 6381"/>
                <a:gd name="T60" fmla="*/ 5729 w 6447"/>
                <a:gd name="T61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47" h="6381"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4298" y="6380"/>
                    <a:pt x="5340" y="6380"/>
                    <a:pt x="6446" y="6380"/>
                  </a:cubicBezTo>
                  <a:cubicBezTo>
                    <a:pt x="6446" y="6119"/>
                    <a:pt x="6446" y="5794"/>
                    <a:pt x="6446" y="5469"/>
                  </a:cubicBezTo>
                  <a:cubicBezTo>
                    <a:pt x="6121" y="5469"/>
                    <a:pt x="5794" y="5469"/>
                    <a:pt x="5469" y="5469"/>
                  </a:cubicBezTo>
                  <a:close/>
                  <a:moveTo>
                    <a:pt x="5729" y="5469"/>
                  </a:moveTo>
                  <a:lnTo>
                    <a:pt x="5729" y="5469"/>
                  </a:lnTo>
                  <a:lnTo>
                    <a:pt x="5729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729" y="54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F4BCCDC5-3549-4072-A6AB-42A6037E9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066" y="1539127"/>
              <a:ext cx="1343698" cy="1329913"/>
            </a:xfrm>
            <a:custGeom>
              <a:avLst/>
              <a:gdLst>
                <a:gd name="T0" fmla="*/ 977 w 6447"/>
                <a:gd name="T1" fmla="*/ 3190 h 6381"/>
                <a:gd name="T2" fmla="*/ 977 w 6447"/>
                <a:gd name="T3" fmla="*/ 3190 h 6381"/>
                <a:gd name="T4" fmla="*/ 3256 w 6447"/>
                <a:gd name="T5" fmla="*/ 975 h 6381"/>
                <a:gd name="T6" fmla="*/ 5469 w 6447"/>
                <a:gd name="T7" fmla="*/ 3190 h 6381"/>
                <a:gd name="T8" fmla="*/ 4819 w 6447"/>
                <a:gd name="T9" fmla="*/ 4817 h 6381"/>
                <a:gd name="T10" fmla="*/ 5469 w 6447"/>
                <a:gd name="T11" fmla="*/ 4817 h 6381"/>
                <a:gd name="T12" fmla="*/ 5469 w 6447"/>
                <a:gd name="T13" fmla="*/ 5469 h 6381"/>
                <a:gd name="T14" fmla="*/ 3256 w 6447"/>
                <a:gd name="T15" fmla="*/ 5469 h 6381"/>
                <a:gd name="T16" fmla="*/ 977 w 6447"/>
                <a:gd name="T17" fmla="*/ 3190 h 6381"/>
                <a:gd name="T18" fmla="*/ 5469 w 6447"/>
                <a:gd name="T19" fmla="*/ 5469 h 6381"/>
                <a:gd name="T20" fmla="*/ 5469 w 6447"/>
                <a:gd name="T21" fmla="*/ 5469 h 6381"/>
                <a:gd name="T22" fmla="*/ 6446 w 6447"/>
                <a:gd name="T23" fmla="*/ 3190 h 6381"/>
                <a:gd name="T24" fmla="*/ 3256 w 6447"/>
                <a:gd name="T25" fmla="*/ 0 h 6381"/>
                <a:gd name="T26" fmla="*/ 0 w 6447"/>
                <a:gd name="T27" fmla="*/ 3190 h 6381"/>
                <a:gd name="T28" fmla="*/ 3256 w 6447"/>
                <a:gd name="T29" fmla="*/ 6380 h 6381"/>
                <a:gd name="T30" fmla="*/ 6446 w 6447"/>
                <a:gd name="T31" fmla="*/ 6380 h 6381"/>
                <a:gd name="T32" fmla="*/ 6446 w 6447"/>
                <a:gd name="T33" fmla="*/ 5469 h 6381"/>
                <a:gd name="T34" fmla="*/ 5469 w 6447"/>
                <a:gd name="T35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47" h="6381">
                  <a:moveTo>
                    <a:pt x="977" y="3190"/>
                  </a:moveTo>
                  <a:lnTo>
                    <a:pt x="977" y="3190"/>
                  </a:lnTo>
                  <a:cubicBezTo>
                    <a:pt x="977" y="1952"/>
                    <a:pt x="1954" y="975"/>
                    <a:pt x="3256" y="975"/>
                  </a:cubicBezTo>
                  <a:cubicBezTo>
                    <a:pt x="4492" y="975"/>
                    <a:pt x="5469" y="1952"/>
                    <a:pt x="5469" y="3190"/>
                  </a:cubicBezTo>
                  <a:cubicBezTo>
                    <a:pt x="5469" y="3775"/>
                    <a:pt x="5273" y="4361"/>
                    <a:pt x="4819" y="4817"/>
                  </a:cubicBezTo>
                  <a:cubicBezTo>
                    <a:pt x="5469" y="4817"/>
                    <a:pt x="5469" y="4817"/>
                    <a:pt x="5469" y="4817"/>
                  </a:cubicBezTo>
                  <a:cubicBezTo>
                    <a:pt x="5469" y="5469"/>
                    <a:pt x="5469" y="5469"/>
                    <a:pt x="5469" y="5469"/>
                  </a:cubicBezTo>
                  <a:cubicBezTo>
                    <a:pt x="3256" y="5469"/>
                    <a:pt x="3256" y="5469"/>
                    <a:pt x="3256" y="5469"/>
                  </a:cubicBezTo>
                  <a:cubicBezTo>
                    <a:pt x="1954" y="5469"/>
                    <a:pt x="977" y="4492"/>
                    <a:pt x="977" y="3190"/>
                  </a:cubicBezTo>
                  <a:close/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6446" y="6380"/>
                    <a:pt x="6446" y="6380"/>
                    <a:pt x="6446" y="6380"/>
                  </a:cubicBezTo>
                  <a:cubicBezTo>
                    <a:pt x="6446" y="5469"/>
                    <a:pt x="6446" y="5469"/>
                    <a:pt x="6446" y="5469"/>
                  </a:cubicBezTo>
                  <a:lnTo>
                    <a:pt x="5469" y="54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ED5E7F11-44CF-4197-9FF7-396453738FF9}"/>
              </a:ext>
            </a:extLst>
          </p:cNvPr>
          <p:cNvGrpSpPr/>
          <p:nvPr/>
        </p:nvGrpSpPr>
        <p:grpSpPr>
          <a:xfrm>
            <a:off x="2856178" y="2213221"/>
            <a:ext cx="1791131" cy="1773217"/>
            <a:chOff x="2951469" y="1539127"/>
            <a:chExt cx="1343698" cy="1329913"/>
          </a:xfrm>
        </p:grpSpPr>
        <p:sp>
          <p:nvSpPr>
            <p:cNvPr id="8" name="Freeform 1">
              <a:extLst>
                <a:ext uri="{FF2B5EF4-FFF2-40B4-BE49-F238E27FC236}">
                  <a16:creationId xmlns:a16="http://schemas.microsoft.com/office/drawing/2014/main" id="{F82BC96F-CF67-4DD1-BD53-E0A518726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469" y="1539127"/>
              <a:ext cx="1343698" cy="1329913"/>
            </a:xfrm>
            <a:custGeom>
              <a:avLst/>
              <a:gdLst>
                <a:gd name="T0" fmla="*/ 5469 w 6447"/>
                <a:gd name="T1" fmla="*/ 5469 h 6381"/>
                <a:gd name="T2" fmla="*/ 5469 w 6447"/>
                <a:gd name="T3" fmla="*/ 5469 h 6381"/>
                <a:gd name="T4" fmla="*/ 6446 w 6447"/>
                <a:gd name="T5" fmla="*/ 3190 h 6381"/>
                <a:gd name="T6" fmla="*/ 3256 w 6447"/>
                <a:gd name="T7" fmla="*/ 0 h 6381"/>
                <a:gd name="T8" fmla="*/ 0 w 6447"/>
                <a:gd name="T9" fmla="*/ 3190 h 6381"/>
                <a:gd name="T10" fmla="*/ 3256 w 6447"/>
                <a:gd name="T11" fmla="*/ 6380 h 6381"/>
                <a:gd name="T12" fmla="*/ 6446 w 6447"/>
                <a:gd name="T13" fmla="*/ 6380 h 6381"/>
                <a:gd name="T14" fmla="*/ 6446 w 6447"/>
                <a:gd name="T15" fmla="*/ 5469 h 6381"/>
                <a:gd name="T16" fmla="*/ 5469 w 6447"/>
                <a:gd name="T17" fmla="*/ 5469 h 6381"/>
                <a:gd name="T18" fmla="*/ 5729 w 6447"/>
                <a:gd name="T19" fmla="*/ 5469 h 6381"/>
                <a:gd name="T20" fmla="*/ 5729 w 6447"/>
                <a:gd name="T21" fmla="*/ 5469 h 6381"/>
                <a:gd name="T22" fmla="*/ 5729 w 6447"/>
                <a:gd name="T23" fmla="*/ 5469 h 6381"/>
                <a:gd name="T24" fmla="*/ 5600 w 6447"/>
                <a:gd name="T25" fmla="*/ 5469 h 6381"/>
                <a:gd name="T26" fmla="*/ 5600 w 6447"/>
                <a:gd name="T27" fmla="*/ 5469 h 6381"/>
                <a:gd name="T28" fmla="*/ 5600 w 6447"/>
                <a:gd name="T29" fmla="*/ 5469 h 6381"/>
                <a:gd name="T30" fmla="*/ 5600 w 6447"/>
                <a:gd name="T31" fmla="*/ 5469 h 6381"/>
                <a:gd name="T32" fmla="*/ 5600 w 6447"/>
                <a:gd name="T33" fmla="*/ 5469 h 6381"/>
                <a:gd name="T34" fmla="*/ 5600 w 6447"/>
                <a:gd name="T35" fmla="*/ 5469 h 6381"/>
                <a:gd name="T36" fmla="*/ 5600 w 6447"/>
                <a:gd name="T37" fmla="*/ 5469 h 6381"/>
                <a:gd name="T38" fmla="*/ 5600 w 6447"/>
                <a:gd name="T39" fmla="*/ 5469 h 6381"/>
                <a:gd name="T40" fmla="*/ 5600 w 6447"/>
                <a:gd name="T41" fmla="*/ 5469 h 6381"/>
                <a:gd name="T42" fmla="*/ 5600 w 6447"/>
                <a:gd name="T43" fmla="*/ 5469 h 6381"/>
                <a:gd name="T44" fmla="*/ 5600 w 6447"/>
                <a:gd name="T45" fmla="*/ 5469 h 6381"/>
                <a:gd name="T46" fmla="*/ 5600 w 6447"/>
                <a:gd name="T47" fmla="*/ 5469 h 6381"/>
                <a:gd name="T48" fmla="*/ 5600 w 6447"/>
                <a:gd name="T49" fmla="*/ 5469 h 6381"/>
                <a:gd name="T50" fmla="*/ 5600 w 6447"/>
                <a:gd name="T51" fmla="*/ 5469 h 6381"/>
                <a:gd name="T52" fmla="*/ 5600 w 6447"/>
                <a:gd name="T53" fmla="*/ 5469 h 6381"/>
                <a:gd name="T54" fmla="*/ 5600 w 6447"/>
                <a:gd name="T55" fmla="*/ 5469 h 6381"/>
                <a:gd name="T56" fmla="*/ 5600 w 6447"/>
                <a:gd name="T57" fmla="*/ 5469 h 6381"/>
                <a:gd name="T58" fmla="*/ 5600 w 6447"/>
                <a:gd name="T59" fmla="*/ 5469 h 6381"/>
                <a:gd name="T60" fmla="*/ 5729 w 6447"/>
                <a:gd name="T61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47" h="6381"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4298" y="6380"/>
                    <a:pt x="5340" y="6380"/>
                    <a:pt x="6446" y="6380"/>
                  </a:cubicBezTo>
                  <a:cubicBezTo>
                    <a:pt x="6446" y="6119"/>
                    <a:pt x="6446" y="5794"/>
                    <a:pt x="6446" y="5469"/>
                  </a:cubicBezTo>
                  <a:cubicBezTo>
                    <a:pt x="6121" y="5469"/>
                    <a:pt x="5794" y="5469"/>
                    <a:pt x="5469" y="5469"/>
                  </a:cubicBezTo>
                  <a:close/>
                  <a:moveTo>
                    <a:pt x="5729" y="5469"/>
                  </a:moveTo>
                  <a:lnTo>
                    <a:pt x="5729" y="5469"/>
                  </a:lnTo>
                  <a:lnTo>
                    <a:pt x="5729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729" y="546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6DB2EE41-0D08-457E-846F-02867F169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469" y="1539127"/>
              <a:ext cx="1343698" cy="1329913"/>
            </a:xfrm>
            <a:custGeom>
              <a:avLst/>
              <a:gdLst>
                <a:gd name="T0" fmla="*/ 977 w 6447"/>
                <a:gd name="T1" fmla="*/ 3190 h 6381"/>
                <a:gd name="T2" fmla="*/ 977 w 6447"/>
                <a:gd name="T3" fmla="*/ 3190 h 6381"/>
                <a:gd name="T4" fmla="*/ 3256 w 6447"/>
                <a:gd name="T5" fmla="*/ 975 h 6381"/>
                <a:gd name="T6" fmla="*/ 5469 w 6447"/>
                <a:gd name="T7" fmla="*/ 3190 h 6381"/>
                <a:gd name="T8" fmla="*/ 4819 w 6447"/>
                <a:gd name="T9" fmla="*/ 4817 h 6381"/>
                <a:gd name="T10" fmla="*/ 5469 w 6447"/>
                <a:gd name="T11" fmla="*/ 4817 h 6381"/>
                <a:gd name="T12" fmla="*/ 5469 w 6447"/>
                <a:gd name="T13" fmla="*/ 5469 h 6381"/>
                <a:gd name="T14" fmla="*/ 3256 w 6447"/>
                <a:gd name="T15" fmla="*/ 5469 h 6381"/>
                <a:gd name="T16" fmla="*/ 977 w 6447"/>
                <a:gd name="T17" fmla="*/ 3190 h 6381"/>
                <a:gd name="T18" fmla="*/ 5469 w 6447"/>
                <a:gd name="T19" fmla="*/ 5469 h 6381"/>
                <a:gd name="T20" fmla="*/ 5469 w 6447"/>
                <a:gd name="T21" fmla="*/ 5469 h 6381"/>
                <a:gd name="T22" fmla="*/ 6446 w 6447"/>
                <a:gd name="T23" fmla="*/ 3190 h 6381"/>
                <a:gd name="T24" fmla="*/ 3256 w 6447"/>
                <a:gd name="T25" fmla="*/ 0 h 6381"/>
                <a:gd name="T26" fmla="*/ 0 w 6447"/>
                <a:gd name="T27" fmla="*/ 3190 h 6381"/>
                <a:gd name="T28" fmla="*/ 3256 w 6447"/>
                <a:gd name="T29" fmla="*/ 6380 h 6381"/>
                <a:gd name="T30" fmla="*/ 6446 w 6447"/>
                <a:gd name="T31" fmla="*/ 6380 h 6381"/>
                <a:gd name="T32" fmla="*/ 6446 w 6447"/>
                <a:gd name="T33" fmla="*/ 5469 h 6381"/>
                <a:gd name="T34" fmla="*/ 5469 w 6447"/>
                <a:gd name="T35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47" h="6381">
                  <a:moveTo>
                    <a:pt x="977" y="3190"/>
                  </a:moveTo>
                  <a:lnTo>
                    <a:pt x="977" y="3190"/>
                  </a:lnTo>
                  <a:cubicBezTo>
                    <a:pt x="977" y="1952"/>
                    <a:pt x="1954" y="975"/>
                    <a:pt x="3256" y="975"/>
                  </a:cubicBezTo>
                  <a:cubicBezTo>
                    <a:pt x="4492" y="975"/>
                    <a:pt x="5469" y="1952"/>
                    <a:pt x="5469" y="3190"/>
                  </a:cubicBezTo>
                  <a:cubicBezTo>
                    <a:pt x="5469" y="3775"/>
                    <a:pt x="5273" y="4361"/>
                    <a:pt x="4819" y="4817"/>
                  </a:cubicBezTo>
                  <a:cubicBezTo>
                    <a:pt x="5469" y="4817"/>
                    <a:pt x="5469" y="4817"/>
                    <a:pt x="5469" y="4817"/>
                  </a:cubicBezTo>
                  <a:cubicBezTo>
                    <a:pt x="5469" y="5469"/>
                    <a:pt x="5469" y="5469"/>
                    <a:pt x="5469" y="5469"/>
                  </a:cubicBezTo>
                  <a:cubicBezTo>
                    <a:pt x="3256" y="5469"/>
                    <a:pt x="3256" y="5469"/>
                    <a:pt x="3256" y="5469"/>
                  </a:cubicBezTo>
                  <a:cubicBezTo>
                    <a:pt x="1954" y="5469"/>
                    <a:pt x="977" y="4492"/>
                    <a:pt x="977" y="3190"/>
                  </a:cubicBezTo>
                  <a:close/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6446" y="6380"/>
                    <a:pt x="6446" y="6380"/>
                    <a:pt x="6446" y="6380"/>
                  </a:cubicBezTo>
                  <a:cubicBezTo>
                    <a:pt x="6446" y="5469"/>
                    <a:pt x="6446" y="5469"/>
                    <a:pt x="6446" y="5469"/>
                  </a:cubicBezTo>
                  <a:lnTo>
                    <a:pt x="5469" y="54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7429C4D2-A2E3-4D78-92C8-F219356AD05E}"/>
              </a:ext>
            </a:extLst>
          </p:cNvPr>
          <p:cNvGrpSpPr/>
          <p:nvPr/>
        </p:nvGrpSpPr>
        <p:grpSpPr>
          <a:xfrm>
            <a:off x="5134173" y="2213053"/>
            <a:ext cx="1791131" cy="1773217"/>
            <a:chOff x="4881873" y="1539127"/>
            <a:chExt cx="1343698" cy="1329913"/>
          </a:xfrm>
        </p:grpSpPr>
        <p:sp>
          <p:nvSpPr>
            <p:cNvPr id="11" name="Freeform 1">
              <a:extLst>
                <a:ext uri="{FF2B5EF4-FFF2-40B4-BE49-F238E27FC236}">
                  <a16:creationId xmlns:a16="http://schemas.microsoft.com/office/drawing/2014/main" id="{5444DD7C-E750-4892-8787-53EECE350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873" y="1539127"/>
              <a:ext cx="1343698" cy="1329913"/>
            </a:xfrm>
            <a:custGeom>
              <a:avLst/>
              <a:gdLst>
                <a:gd name="T0" fmla="*/ 5469 w 6447"/>
                <a:gd name="T1" fmla="*/ 5469 h 6381"/>
                <a:gd name="T2" fmla="*/ 5469 w 6447"/>
                <a:gd name="T3" fmla="*/ 5469 h 6381"/>
                <a:gd name="T4" fmla="*/ 6446 w 6447"/>
                <a:gd name="T5" fmla="*/ 3190 h 6381"/>
                <a:gd name="T6" fmla="*/ 3256 w 6447"/>
                <a:gd name="T7" fmla="*/ 0 h 6381"/>
                <a:gd name="T8" fmla="*/ 0 w 6447"/>
                <a:gd name="T9" fmla="*/ 3190 h 6381"/>
                <a:gd name="T10" fmla="*/ 3256 w 6447"/>
                <a:gd name="T11" fmla="*/ 6380 h 6381"/>
                <a:gd name="T12" fmla="*/ 6446 w 6447"/>
                <a:gd name="T13" fmla="*/ 6380 h 6381"/>
                <a:gd name="T14" fmla="*/ 6446 w 6447"/>
                <a:gd name="T15" fmla="*/ 5469 h 6381"/>
                <a:gd name="T16" fmla="*/ 5469 w 6447"/>
                <a:gd name="T17" fmla="*/ 5469 h 6381"/>
                <a:gd name="T18" fmla="*/ 5729 w 6447"/>
                <a:gd name="T19" fmla="*/ 5469 h 6381"/>
                <a:gd name="T20" fmla="*/ 5729 w 6447"/>
                <a:gd name="T21" fmla="*/ 5469 h 6381"/>
                <a:gd name="T22" fmla="*/ 5729 w 6447"/>
                <a:gd name="T23" fmla="*/ 5469 h 6381"/>
                <a:gd name="T24" fmla="*/ 5600 w 6447"/>
                <a:gd name="T25" fmla="*/ 5469 h 6381"/>
                <a:gd name="T26" fmla="*/ 5600 w 6447"/>
                <a:gd name="T27" fmla="*/ 5469 h 6381"/>
                <a:gd name="T28" fmla="*/ 5600 w 6447"/>
                <a:gd name="T29" fmla="*/ 5469 h 6381"/>
                <a:gd name="T30" fmla="*/ 5600 w 6447"/>
                <a:gd name="T31" fmla="*/ 5469 h 6381"/>
                <a:gd name="T32" fmla="*/ 5600 w 6447"/>
                <a:gd name="T33" fmla="*/ 5469 h 6381"/>
                <a:gd name="T34" fmla="*/ 5600 w 6447"/>
                <a:gd name="T35" fmla="*/ 5469 h 6381"/>
                <a:gd name="T36" fmla="*/ 5600 w 6447"/>
                <a:gd name="T37" fmla="*/ 5469 h 6381"/>
                <a:gd name="T38" fmla="*/ 5600 w 6447"/>
                <a:gd name="T39" fmla="*/ 5469 h 6381"/>
                <a:gd name="T40" fmla="*/ 5600 w 6447"/>
                <a:gd name="T41" fmla="*/ 5469 h 6381"/>
                <a:gd name="T42" fmla="*/ 5600 w 6447"/>
                <a:gd name="T43" fmla="*/ 5469 h 6381"/>
                <a:gd name="T44" fmla="*/ 5600 w 6447"/>
                <a:gd name="T45" fmla="*/ 5469 h 6381"/>
                <a:gd name="T46" fmla="*/ 5600 w 6447"/>
                <a:gd name="T47" fmla="*/ 5469 h 6381"/>
                <a:gd name="T48" fmla="*/ 5600 w 6447"/>
                <a:gd name="T49" fmla="*/ 5469 h 6381"/>
                <a:gd name="T50" fmla="*/ 5600 w 6447"/>
                <a:gd name="T51" fmla="*/ 5469 h 6381"/>
                <a:gd name="T52" fmla="*/ 5600 w 6447"/>
                <a:gd name="T53" fmla="*/ 5469 h 6381"/>
                <a:gd name="T54" fmla="*/ 5600 w 6447"/>
                <a:gd name="T55" fmla="*/ 5469 h 6381"/>
                <a:gd name="T56" fmla="*/ 5600 w 6447"/>
                <a:gd name="T57" fmla="*/ 5469 h 6381"/>
                <a:gd name="T58" fmla="*/ 5600 w 6447"/>
                <a:gd name="T59" fmla="*/ 5469 h 6381"/>
                <a:gd name="T60" fmla="*/ 5729 w 6447"/>
                <a:gd name="T61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47" h="6381"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4298" y="6380"/>
                    <a:pt x="5340" y="6380"/>
                    <a:pt x="6446" y="6380"/>
                  </a:cubicBezTo>
                  <a:cubicBezTo>
                    <a:pt x="6446" y="6119"/>
                    <a:pt x="6446" y="5794"/>
                    <a:pt x="6446" y="5469"/>
                  </a:cubicBezTo>
                  <a:cubicBezTo>
                    <a:pt x="6121" y="5469"/>
                    <a:pt x="5794" y="5469"/>
                    <a:pt x="5469" y="5469"/>
                  </a:cubicBezTo>
                  <a:close/>
                  <a:moveTo>
                    <a:pt x="5729" y="5469"/>
                  </a:moveTo>
                  <a:lnTo>
                    <a:pt x="5729" y="5469"/>
                  </a:lnTo>
                  <a:lnTo>
                    <a:pt x="5729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729" y="546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BE4B0B9B-CA8B-4E8F-BE2B-5A7604FA5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873" y="1539127"/>
              <a:ext cx="1343698" cy="1329913"/>
            </a:xfrm>
            <a:custGeom>
              <a:avLst/>
              <a:gdLst>
                <a:gd name="T0" fmla="*/ 977 w 6447"/>
                <a:gd name="T1" fmla="*/ 3190 h 6381"/>
                <a:gd name="T2" fmla="*/ 977 w 6447"/>
                <a:gd name="T3" fmla="*/ 3190 h 6381"/>
                <a:gd name="T4" fmla="*/ 3256 w 6447"/>
                <a:gd name="T5" fmla="*/ 975 h 6381"/>
                <a:gd name="T6" fmla="*/ 5469 w 6447"/>
                <a:gd name="T7" fmla="*/ 3190 h 6381"/>
                <a:gd name="T8" fmla="*/ 4819 w 6447"/>
                <a:gd name="T9" fmla="*/ 4817 h 6381"/>
                <a:gd name="T10" fmla="*/ 5469 w 6447"/>
                <a:gd name="T11" fmla="*/ 4817 h 6381"/>
                <a:gd name="T12" fmla="*/ 5469 w 6447"/>
                <a:gd name="T13" fmla="*/ 5469 h 6381"/>
                <a:gd name="T14" fmla="*/ 3256 w 6447"/>
                <a:gd name="T15" fmla="*/ 5469 h 6381"/>
                <a:gd name="T16" fmla="*/ 977 w 6447"/>
                <a:gd name="T17" fmla="*/ 3190 h 6381"/>
                <a:gd name="T18" fmla="*/ 5469 w 6447"/>
                <a:gd name="T19" fmla="*/ 5469 h 6381"/>
                <a:gd name="T20" fmla="*/ 5469 w 6447"/>
                <a:gd name="T21" fmla="*/ 5469 h 6381"/>
                <a:gd name="T22" fmla="*/ 6446 w 6447"/>
                <a:gd name="T23" fmla="*/ 3190 h 6381"/>
                <a:gd name="T24" fmla="*/ 3256 w 6447"/>
                <a:gd name="T25" fmla="*/ 0 h 6381"/>
                <a:gd name="T26" fmla="*/ 0 w 6447"/>
                <a:gd name="T27" fmla="*/ 3190 h 6381"/>
                <a:gd name="T28" fmla="*/ 3256 w 6447"/>
                <a:gd name="T29" fmla="*/ 6380 h 6381"/>
                <a:gd name="T30" fmla="*/ 6446 w 6447"/>
                <a:gd name="T31" fmla="*/ 6380 h 6381"/>
                <a:gd name="T32" fmla="*/ 6446 w 6447"/>
                <a:gd name="T33" fmla="*/ 5469 h 6381"/>
                <a:gd name="T34" fmla="*/ 5469 w 6447"/>
                <a:gd name="T35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47" h="6381">
                  <a:moveTo>
                    <a:pt x="977" y="3190"/>
                  </a:moveTo>
                  <a:lnTo>
                    <a:pt x="977" y="3190"/>
                  </a:lnTo>
                  <a:cubicBezTo>
                    <a:pt x="977" y="1952"/>
                    <a:pt x="1954" y="975"/>
                    <a:pt x="3256" y="975"/>
                  </a:cubicBezTo>
                  <a:cubicBezTo>
                    <a:pt x="4492" y="975"/>
                    <a:pt x="5469" y="1952"/>
                    <a:pt x="5469" y="3190"/>
                  </a:cubicBezTo>
                  <a:cubicBezTo>
                    <a:pt x="5469" y="3775"/>
                    <a:pt x="5273" y="4361"/>
                    <a:pt x="4819" y="4817"/>
                  </a:cubicBezTo>
                  <a:cubicBezTo>
                    <a:pt x="5469" y="4817"/>
                    <a:pt x="5469" y="4817"/>
                    <a:pt x="5469" y="4817"/>
                  </a:cubicBezTo>
                  <a:cubicBezTo>
                    <a:pt x="5469" y="5469"/>
                    <a:pt x="5469" y="5469"/>
                    <a:pt x="5469" y="5469"/>
                  </a:cubicBezTo>
                  <a:cubicBezTo>
                    <a:pt x="3256" y="5469"/>
                    <a:pt x="3256" y="5469"/>
                    <a:pt x="3256" y="5469"/>
                  </a:cubicBezTo>
                  <a:cubicBezTo>
                    <a:pt x="1954" y="5469"/>
                    <a:pt x="977" y="4492"/>
                    <a:pt x="977" y="3190"/>
                  </a:cubicBezTo>
                  <a:close/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6446" y="6380"/>
                    <a:pt x="6446" y="6380"/>
                    <a:pt x="6446" y="6380"/>
                  </a:cubicBezTo>
                  <a:cubicBezTo>
                    <a:pt x="6446" y="5469"/>
                    <a:pt x="6446" y="5469"/>
                    <a:pt x="6446" y="5469"/>
                  </a:cubicBezTo>
                  <a:lnTo>
                    <a:pt x="5469" y="54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</p:grpSp>
      <p:grpSp>
        <p:nvGrpSpPr>
          <p:cNvPr id="13" name="Group 14">
            <a:extLst>
              <a:ext uri="{FF2B5EF4-FFF2-40B4-BE49-F238E27FC236}">
                <a16:creationId xmlns:a16="http://schemas.microsoft.com/office/drawing/2014/main" id="{AD8BE935-4931-4C96-A761-D59354E58A1D}"/>
              </a:ext>
            </a:extLst>
          </p:cNvPr>
          <p:cNvGrpSpPr/>
          <p:nvPr/>
        </p:nvGrpSpPr>
        <p:grpSpPr>
          <a:xfrm>
            <a:off x="7255461" y="2213221"/>
            <a:ext cx="1791131" cy="1773217"/>
            <a:chOff x="6812276" y="1539127"/>
            <a:chExt cx="1343698" cy="1329913"/>
          </a:xfrm>
        </p:grpSpPr>
        <p:sp>
          <p:nvSpPr>
            <p:cNvPr id="14" name="Freeform 1">
              <a:extLst>
                <a:ext uri="{FF2B5EF4-FFF2-40B4-BE49-F238E27FC236}">
                  <a16:creationId xmlns:a16="http://schemas.microsoft.com/office/drawing/2014/main" id="{D7CBF0A1-9792-4608-8EA9-06D4408E3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2276" y="1539127"/>
              <a:ext cx="1343698" cy="1329913"/>
            </a:xfrm>
            <a:custGeom>
              <a:avLst/>
              <a:gdLst>
                <a:gd name="T0" fmla="*/ 5469 w 6447"/>
                <a:gd name="T1" fmla="*/ 5469 h 6381"/>
                <a:gd name="T2" fmla="*/ 5469 w 6447"/>
                <a:gd name="T3" fmla="*/ 5469 h 6381"/>
                <a:gd name="T4" fmla="*/ 6446 w 6447"/>
                <a:gd name="T5" fmla="*/ 3190 h 6381"/>
                <a:gd name="T6" fmla="*/ 3256 w 6447"/>
                <a:gd name="T7" fmla="*/ 0 h 6381"/>
                <a:gd name="T8" fmla="*/ 0 w 6447"/>
                <a:gd name="T9" fmla="*/ 3190 h 6381"/>
                <a:gd name="T10" fmla="*/ 3256 w 6447"/>
                <a:gd name="T11" fmla="*/ 6380 h 6381"/>
                <a:gd name="T12" fmla="*/ 6446 w 6447"/>
                <a:gd name="T13" fmla="*/ 6380 h 6381"/>
                <a:gd name="T14" fmla="*/ 6446 w 6447"/>
                <a:gd name="T15" fmla="*/ 5469 h 6381"/>
                <a:gd name="T16" fmla="*/ 5469 w 6447"/>
                <a:gd name="T17" fmla="*/ 5469 h 6381"/>
                <a:gd name="T18" fmla="*/ 5729 w 6447"/>
                <a:gd name="T19" fmla="*/ 5469 h 6381"/>
                <a:gd name="T20" fmla="*/ 5729 w 6447"/>
                <a:gd name="T21" fmla="*/ 5469 h 6381"/>
                <a:gd name="T22" fmla="*/ 5729 w 6447"/>
                <a:gd name="T23" fmla="*/ 5469 h 6381"/>
                <a:gd name="T24" fmla="*/ 5600 w 6447"/>
                <a:gd name="T25" fmla="*/ 5469 h 6381"/>
                <a:gd name="T26" fmla="*/ 5600 w 6447"/>
                <a:gd name="T27" fmla="*/ 5469 h 6381"/>
                <a:gd name="T28" fmla="*/ 5600 w 6447"/>
                <a:gd name="T29" fmla="*/ 5469 h 6381"/>
                <a:gd name="T30" fmla="*/ 5600 w 6447"/>
                <a:gd name="T31" fmla="*/ 5469 h 6381"/>
                <a:gd name="T32" fmla="*/ 5600 w 6447"/>
                <a:gd name="T33" fmla="*/ 5469 h 6381"/>
                <a:gd name="T34" fmla="*/ 5600 w 6447"/>
                <a:gd name="T35" fmla="*/ 5469 h 6381"/>
                <a:gd name="T36" fmla="*/ 5600 w 6447"/>
                <a:gd name="T37" fmla="*/ 5469 h 6381"/>
                <a:gd name="T38" fmla="*/ 5600 w 6447"/>
                <a:gd name="T39" fmla="*/ 5469 h 6381"/>
                <a:gd name="T40" fmla="*/ 5600 w 6447"/>
                <a:gd name="T41" fmla="*/ 5469 h 6381"/>
                <a:gd name="T42" fmla="*/ 5600 w 6447"/>
                <a:gd name="T43" fmla="*/ 5469 h 6381"/>
                <a:gd name="T44" fmla="*/ 5600 w 6447"/>
                <a:gd name="T45" fmla="*/ 5469 h 6381"/>
                <a:gd name="T46" fmla="*/ 5600 w 6447"/>
                <a:gd name="T47" fmla="*/ 5469 h 6381"/>
                <a:gd name="T48" fmla="*/ 5600 w 6447"/>
                <a:gd name="T49" fmla="*/ 5469 h 6381"/>
                <a:gd name="T50" fmla="*/ 5600 w 6447"/>
                <a:gd name="T51" fmla="*/ 5469 h 6381"/>
                <a:gd name="T52" fmla="*/ 5600 w 6447"/>
                <a:gd name="T53" fmla="*/ 5469 h 6381"/>
                <a:gd name="T54" fmla="*/ 5600 w 6447"/>
                <a:gd name="T55" fmla="*/ 5469 h 6381"/>
                <a:gd name="T56" fmla="*/ 5600 w 6447"/>
                <a:gd name="T57" fmla="*/ 5469 h 6381"/>
                <a:gd name="T58" fmla="*/ 5600 w 6447"/>
                <a:gd name="T59" fmla="*/ 5469 h 6381"/>
                <a:gd name="T60" fmla="*/ 5729 w 6447"/>
                <a:gd name="T61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47" h="6381"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4298" y="6380"/>
                    <a:pt x="5340" y="6380"/>
                    <a:pt x="6446" y="6380"/>
                  </a:cubicBezTo>
                  <a:cubicBezTo>
                    <a:pt x="6446" y="6119"/>
                    <a:pt x="6446" y="5794"/>
                    <a:pt x="6446" y="5469"/>
                  </a:cubicBezTo>
                  <a:cubicBezTo>
                    <a:pt x="6121" y="5469"/>
                    <a:pt x="5794" y="5469"/>
                    <a:pt x="5469" y="5469"/>
                  </a:cubicBezTo>
                  <a:close/>
                  <a:moveTo>
                    <a:pt x="5729" y="5469"/>
                  </a:moveTo>
                  <a:lnTo>
                    <a:pt x="5729" y="5469"/>
                  </a:lnTo>
                  <a:lnTo>
                    <a:pt x="5729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729" y="546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2E1ECA32-D469-419A-A8D1-4E812DDC3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2276" y="1539127"/>
              <a:ext cx="1343698" cy="1329913"/>
            </a:xfrm>
            <a:custGeom>
              <a:avLst/>
              <a:gdLst>
                <a:gd name="T0" fmla="*/ 977 w 6447"/>
                <a:gd name="T1" fmla="*/ 3190 h 6381"/>
                <a:gd name="T2" fmla="*/ 977 w 6447"/>
                <a:gd name="T3" fmla="*/ 3190 h 6381"/>
                <a:gd name="T4" fmla="*/ 3256 w 6447"/>
                <a:gd name="T5" fmla="*/ 975 h 6381"/>
                <a:gd name="T6" fmla="*/ 5469 w 6447"/>
                <a:gd name="T7" fmla="*/ 3190 h 6381"/>
                <a:gd name="T8" fmla="*/ 4819 w 6447"/>
                <a:gd name="T9" fmla="*/ 4817 h 6381"/>
                <a:gd name="T10" fmla="*/ 5469 w 6447"/>
                <a:gd name="T11" fmla="*/ 4817 h 6381"/>
                <a:gd name="T12" fmla="*/ 5469 w 6447"/>
                <a:gd name="T13" fmla="*/ 5469 h 6381"/>
                <a:gd name="T14" fmla="*/ 3256 w 6447"/>
                <a:gd name="T15" fmla="*/ 5469 h 6381"/>
                <a:gd name="T16" fmla="*/ 977 w 6447"/>
                <a:gd name="T17" fmla="*/ 3190 h 6381"/>
                <a:gd name="T18" fmla="*/ 5469 w 6447"/>
                <a:gd name="T19" fmla="*/ 5469 h 6381"/>
                <a:gd name="T20" fmla="*/ 5469 w 6447"/>
                <a:gd name="T21" fmla="*/ 5469 h 6381"/>
                <a:gd name="T22" fmla="*/ 6446 w 6447"/>
                <a:gd name="T23" fmla="*/ 3190 h 6381"/>
                <a:gd name="T24" fmla="*/ 3256 w 6447"/>
                <a:gd name="T25" fmla="*/ 0 h 6381"/>
                <a:gd name="T26" fmla="*/ 0 w 6447"/>
                <a:gd name="T27" fmla="*/ 3190 h 6381"/>
                <a:gd name="T28" fmla="*/ 3256 w 6447"/>
                <a:gd name="T29" fmla="*/ 6380 h 6381"/>
                <a:gd name="T30" fmla="*/ 6446 w 6447"/>
                <a:gd name="T31" fmla="*/ 6380 h 6381"/>
                <a:gd name="T32" fmla="*/ 6446 w 6447"/>
                <a:gd name="T33" fmla="*/ 5469 h 6381"/>
                <a:gd name="T34" fmla="*/ 5469 w 6447"/>
                <a:gd name="T35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47" h="6381">
                  <a:moveTo>
                    <a:pt x="977" y="3190"/>
                  </a:moveTo>
                  <a:lnTo>
                    <a:pt x="977" y="3190"/>
                  </a:lnTo>
                  <a:cubicBezTo>
                    <a:pt x="977" y="1952"/>
                    <a:pt x="1954" y="975"/>
                    <a:pt x="3256" y="975"/>
                  </a:cubicBezTo>
                  <a:cubicBezTo>
                    <a:pt x="4492" y="975"/>
                    <a:pt x="5469" y="1952"/>
                    <a:pt x="5469" y="3190"/>
                  </a:cubicBezTo>
                  <a:cubicBezTo>
                    <a:pt x="5469" y="3775"/>
                    <a:pt x="5273" y="4361"/>
                    <a:pt x="4819" y="4817"/>
                  </a:cubicBezTo>
                  <a:cubicBezTo>
                    <a:pt x="5469" y="4817"/>
                    <a:pt x="5469" y="4817"/>
                    <a:pt x="5469" y="4817"/>
                  </a:cubicBezTo>
                  <a:cubicBezTo>
                    <a:pt x="5469" y="5469"/>
                    <a:pt x="5469" y="5469"/>
                    <a:pt x="5469" y="5469"/>
                  </a:cubicBezTo>
                  <a:cubicBezTo>
                    <a:pt x="3256" y="5469"/>
                    <a:pt x="3256" y="5469"/>
                    <a:pt x="3256" y="5469"/>
                  </a:cubicBezTo>
                  <a:cubicBezTo>
                    <a:pt x="1954" y="5469"/>
                    <a:pt x="977" y="4492"/>
                    <a:pt x="977" y="3190"/>
                  </a:cubicBezTo>
                  <a:close/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6446" y="6380"/>
                    <a:pt x="6446" y="6380"/>
                    <a:pt x="6446" y="6380"/>
                  </a:cubicBezTo>
                  <a:cubicBezTo>
                    <a:pt x="6446" y="5469"/>
                    <a:pt x="6446" y="5469"/>
                    <a:pt x="6446" y="5469"/>
                  </a:cubicBezTo>
                  <a:lnTo>
                    <a:pt x="5469" y="54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</p:grpSp>
      <p:sp>
        <p:nvSpPr>
          <p:cNvPr id="16" name="TextBox 17">
            <a:extLst>
              <a:ext uri="{FF2B5EF4-FFF2-40B4-BE49-F238E27FC236}">
                <a16:creationId xmlns:a16="http://schemas.microsoft.com/office/drawing/2014/main" id="{F64E40BF-1E4B-47FF-8484-FD85C2814001}"/>
              </a:ext>
            </a:extLst>
          </p:cNvPr>
          <p:cNvSpPr txBox="1"/>
          <p:nvPr/>
        </p:nvSpPr>
        <p:spPr>
          <a:xfrm>
            <a:off x="950673" y="2811241"/>
            <a:ext cx="1125707" cy="492414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50,8M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479A89FF-8C2E-41F1-BABB-2DE48CFEF0DF}"/>
              </a:ext>
            </a:extLst>
          </p:cNvPr>
          <p:cNvSpPr txBox="1"/>
          <p:nvPr/>
        </p:nvSpPr>
        <p:spPr>
          <a:xfrm>
            <a:off x="3221336" y="2745515"/>
            <a:ext cx="1125707" cy="492414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80%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EBF0C484-1CEE-4046-A176-55211B5DEB78}"/>
              </a:ext>
            </a:extLst>
          </p:cNvPr>
          <p:cNvSpPr txBox="1"/>
          <p:nvPr/>
        </p:nvSpPr>
        <p:spPr>
          <a:xfrm>
            <a:off x="5493742" y="2749671"/>
            <a:ext cx="1125707" cy="492414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76%</a:t>
            </a: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B895E876-CB96-4403-88ED-4B07515D1EC2}"/>
              </a:ext>
            </a:extLst>
          </p:cNvPr>
          <p:cNvSpPr txBox="1"/>
          <p:nvPr/>
        </p:nvSpPr>
        <p:spPr>
          <a:xfrm>
            <a:off x="7648642" y="2749839"/>
            <a:ext cx="1125707" cy="492414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8,6/10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BAF5C909-4218-484E-822D-EE2F9E80D921}"/>
              </a:ext>
            </a:extLst>
          </p:cNvPr>
          <p:cNvSpPr txBox="1"/>
          <p:nvPr/>
        </p:nvSpPr>
        <p:spPr>
          <a:xfrm>
            <a:off x="782892" y="4384828"/>
            <a:ext cx="1609490" cy="707872"/>
          </a:xfrm>
          <a:prstGeom prst="rect">
            <a:avLst/>
          </a:prstGeom>
          <a:noFill/>
        </p:spPr>
        <p:txBody>
          <a:bodyPr wrap="square" lIns="0" tIns="60946" rIns="0" bIns="0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Lato Regular"/>
                <a:cs typeface="Lato Regular"/>
              </a:rPr>
              <a:t>De </a:t>
            </a:r>
            <a:r>
              <a:rPr lang="en-US" sz="1500" dirty="0" err="1">
                <a:solidFill>
                  <a:schemeClr val="tx2"/>
                </a:solidFill>
                <a:latin typeface="Lato Regular"/>
                <a:cs typeface="Lato Regular"/>
              </a:rPr>
              <a:t>nuitées</a:t>
            </a:r>
            <a:r>
              <a:rPr lang="en-US" sz="1500" dirty="0">
                <a:solidFill>
                  <a:schemeClr val="tx2"/>
                </a:solidFill>
                <a:latin typeface="Lato Regular"/>
                <a:cs typeface="Lato Regular"/>
              </a:rPr>
              <a:t> pour</a:t>
            </a:r>
          </a:p>
          <a:p>
            <a:r>
              <a:rPr lang="en-US" sz="1500" dirty="0">
                <a:solidFill>
                  <a:schemeClr val="tx2"/>
                </a:solidFill>
                <a:latin typeface="Lato Regular"/>
                <a:cs typeface="Lato Regular"/>
              </a:rPr>
              <a:t>513 K </a:t>
            </a:r>
            <a:r>
              <a:rPr lang="en-US" sz="1500" dirty="0" err="1">
                <a:solidFill>
                  <a:schemeClr val="tx2"/>
                </a:solidFill>
                <a:latin typeface="Lato Regular"/>
                <a:cs typeface="Lato Regular"/>
              </a:rPr>
              <a:t>lits</a:t>
            </a:r>
            <a:r>
              <a:rPr lang="en-US" sz="1500" dirty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</a:p>
          <a:p>
            <a:endParaRPr lang="en-US" sz="1200" dirty="0">
              <a:latin typeface="Lato Light"/>
              <a:cs typeface="Lato Light"/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FC6ED220-7462-4A09-AF4E-5F9CF131EE63}"/>
              </a:ext>
            </a:extLst>
          </p:cNvPr>
          <p:cNvSpPr txBox="1"/>
          <p:nvPr/>
        </p:nvSpPr>
        <p:spPr>
          <a:xfrm>
            <a:off x="3297024" y="4412445"/>
            <a:ext cx="1943516" cy="523206"/>
          </a:xfrm>
          <a:prstGeom prst="rect">
            <a:avLst/>
          </a:prstGeom>
          <a:noFill/>
        </p:spPr>
        <p:txBody>
          <a:bodyPr wrap="square" lIns="0" tIns="60946" rIns="0" bIns="0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Lato Regular"/>
                <a:cs typeface="Lato Regular"/>
              </a:rPr>
              <a:t>De </a:t>
            </a:r>
            <a:r>
              <a:rPr lang="en-US" sz="1500" dirty="0" err="1">
                <a:solidFill>
                  <a:schemeClr val="tx2"/>
                </a:solidFill>
                <a:latin typeface="Lato Regular"/>
                <a:cs typeface="Lato Regular"/>
              </a:rPr>
              <a:t>nuitées</a:t>
            </a:r>
            <a:r>
              <a:rPr lang="en-US" sz="1500" dirty="0">
                <a:solidFill>
                  <a:schemeClr val="tx2"/>
                </a:solidFill>
                <a:latin typeface="Lato Regular"/>
                <a:cs typeface="Lato Regular"/>
              </a:rPr>
              <a:t> non </a:t>
            </a:r>
            <a:r>
              <a:rPr lang="en-US" sz="1500" dirty="0" err="1">
                <a:solidFill>
                  <a:schemeClr val="tx2"/>
                </a:solidFill>
                <a:latin typeface="Lato Regular"/>
                <a:cs typeface="Lato Regular"/>
              </a:rPr>
              <a:t>marchandes</a:t>
            </a:r>
            <a:endParaRPr lang="en-US" sz="1500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124F7A87-0240-4D0F-92BF-D948FA629FD2}"/>
              </a:ext>
            </a:extLst>
          </p:cNvPr>
          <p:cNvSpPr txBox="1"/>
          <p:nvPr/>
        </p:nvSpPr>
        <p:spPr>
          <a:xfrm>
            <a:off x="5252765" y="4412445"/>
            <a:ext cx="1791131" cy="523206"/>
          </a:xfrm>
          <a:prstGeom prst="rect">
            <a:avLst/>
          </a:prstGeom>
          <a:noFill/>
        </p:spPr>
        <p:txBody>
          <a:bodyPr wrap="square" lIns="0" tIns="60946" rIns="0" bIns="0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Lato Regular"/>
                <a:cs typeface="Lato Regular"/>
              </a:rPr>
              <a:t>Des </a:t>
            </a:r>
            <a:r>
              <a:rPr lang="en-US" sz="1500" dirty="0" err="1">
                <a:solidFill>
                  <a:schemeClr val="tx2"/>
                </a:solidFill>
                <a:latin typeface="Lato Regular"/>
                <a:cs typeface="Lato Regular"/>
              </a:rPr>
              <a:t>séjours</a:t>
            </a:r>
            <a:r>
              <a:rPr lang="en-US" sz="1500" dirty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en-US" sz="1500" dirty="0" err="1">
                <a:solidFill>
                  <a:schemeClr val="tx2"/>
                </a:solidFill>
                <a:latin typeface="Lato Regular"/>
                <a:cs typeface="Lato Regular"/>
              </a:rPr>
              <a:t>réservés</a:t>
            </a:r>
            <a:r>
              <a:rPr lang="en-US" sz="1500" dirty="0">
                <a:solidFill>
                  <a:schemeClr val="tx2"/>
                </a:solidFill>
                <a:latin typeface="Lato Regular"/>
                <a:cs typeface="Lato Regular"/>
              </a:rPr>
              <a:t> par internet</a:t>
            </a:r>
          </a:p>
        </p:txBody>
      </p:sp>
      <p:sp>
        <p:nvSpPr>
          <p:cNvPr id="26" name="TextBox 27">
            <a:extLst>
              <a:ext uri="{FF2B5EF4-FFF2-40B4-BE49-F238E27FC236}">
                <a16:creationId xmlns:a16="http://schemas.microsoft.com/office/drawing/2014/main" id="{69D54FB2-DCA7-4864-A7FB-B983ED89A0A5}"/>
              </a:ext>
            </a:extLst>
          </p:cNvPr>
          <p:cNvSpPr txBox="1"/>
          <p:nvPr/>
        </p:nvSpPr>
        <p:spPr>
          <a:xfrm>
            <a:off x="7648642" y="4523056"/>
            <a:ext cx="1609490" cy="292374"/>
          </a:xfrm>
          <a:prstGeom prst="rect">
            <a:avLst/>
          </a:prstGeom>
          <a:noFill/>
        </p:spPr>
        <p:txBody>
          <a:bodyPr wrap="square" lIns="0" tIns="60946" rIns="0" bIns="0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Lato Regular"/>
                <a:cs typeface="Lato Regular"/>
              </a:rPr>
              <a:t>De satisfaction</a:t>
            </a:r>
          </a:p>
        </p:txBody>
      </p:sp>
      <p:grpSp>
        <p:nvGrpSpPr>
          <p:cNvPr id="40" name="Group 14">
            <a:extLst>
              <a:ext uri="{FF2B5EF4-FFF2-40B4-BE49-F238E27FC236}">
                <a16:creationId xmlns:a16="http://schemas.microsoft.com/office/drawing/2014/main" id="{4E285861-9FD3-40C6-BA32-4C6BA9FF59C9}"/>
              </a:ext>
            </a:extLst>
          </p:cNvPr>
          <p:cNvGrpSpPr/>
          <p:nvPr/>
        </p:nvGrpSpPr>
        <p:grpSpPr>
          <a:xfrm>
            <a:off x="9351130" y="2213221"/>
            <a:ext cx="1791131" cy="1773217"/>
            <a:chOff x="6812276" y="1539127"/>
            <a:chExt cx="1343698" cy="1329913"/>
          </a:xfrm>
        </p:grpSpPr>
        <p:sp>
          <p:nvSpPr>
            <p:cNvPr id="41" name="Freeform 1">
              <a:extLst>
                <a:ext uri="{FF2B5EF4-FFF2-40B4-BE49-F238E27FC236}">
                  <a16:creationId xmlns:a16="http://schemas.microsoft.com/office/drawing/2014/main" id="{819185BF-0F2D-462F-B702-734E0472A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2276" y="1539127"/>
              <a:ext cx="1343698" cy="1329913"/>
            </a:xfrm>
            <a:custGeom>
              <a:avLst/>
              <a:gdLst>
                <a:gd name="T0" fmla="*/ 5469 w 6447"/>
                <a:gd name="T1" fmla="*/ 5469 h 6381"/>
                <a:gd name="T2" fmla="*/ 5469 w 6447"/>
                <a:gd name="T3" fmla="*/ 5469 h 6381"/>
                <a:gd name="T4" fmla="*/ 6446 w 6447"/>
                <a:gd name="T5" fmla="*/ 3190 h 6381"/>
                <a:gd name="T6" fmla="*/ 3256 w 6447"/>
                <a:gd name="T7" fmla="*/ 0 h 6381"/>
                <a:gd name="T8" fmla="*/ 0 w 6447"/>
                <a:gd name="T9" fmla="*/ 3190 h 6381"/>
                <a:gd name="T10" fmla="*/ 3256 w 6447"/>
                <a:gd name="T11" fmla="*/ 6380 h 6381"/>
                <a:gd name="T12" fmla="*/ 6446 w 6447"/>
                <a:gd name="T13" fmla="*/ 6380 h 6381"/>
                <a:gd name="T14" fmla="*/ 6446 w 6447"/>
                <a:gd name="T15" fmla="*/ 5469 h 6381"/>
                <a:gd name="T16" fmla="*/ 5469 w 6447"/>
                <a:gd name="T17" fmla="*/ 5469 h 6381"/>
                <a:gd name="T18" fmla="*/ 5729 w 6447"/>
                <a:gd name="T19" fmla="*/ 5469 h 6381"/>
                <a:gd name="T20" fmla="*/ 5729 w 6447"/>
                <a:gd name="T21" fmla="*/ 5469 h 6381"/>
                <a:gd name="T22" fmla="*/ 5729 w 6447"/>
                <a:gd name="T23" fmla="*/ 5469 h 6381"/>
                <a:gd name="T24" fmla="*/ 5600 w 6447"/>
                <a:gd name="T25" fmla="*/ 5469 h 6381"/>
                <a:gd name="T26" fmla="*/ 5600 w 6447"/>
                <a:gd name="T27" fmla="*/ 5469 h 6381"/>
                <a:gd name="T28" fmla="*/ 5600 w 6447"/>
                <a:gd name="T29" fmla="*/ 5469 h 6381"/>
                <a:gd name="T30" fmla="*/ 5600 w 6447"/>
                <a:gd name="T31" fmla="*/ 5469 h 6381"/>
                <a:gd name="T32" fmla="*/ 5600 w 6447"/>
                <a:gd name="T33" fmla="*/ 5469 h 6381"/>
                <a:gd name="T34" fmla="*/ 5600 w 6447"/>
                <a:gd name="T35" fmla="*/ 5469 h 6381"/>
                <a:gd name="T36" fmla="*/ 5600 w 6447"/>
                <a:gd name="T37" fmla="*/ 5469 h 6381"/>
                <a:gd name="T38" fmla="*/ 5600 w 6447"/>
                <a:gd name="T39" fmla="*/ 5469 h 6381"/>
                <a:gd name="T40" fmla="*/ 5600 w 6447"/>
                <a:gd name="T41" fmla="*/ 5469 h 6381"/>
                <a:gd name="T42" fmla="*/ 5600 w 6447"/>
                <a:gd name="T43" fmla="*/ 5469 h 6381"/>
                <a:gd name="T44" fmla="*/ 5600 w 6447"/>
                <a:gd name="T45" fmla="*/ 5469 h 6381"/>
                <a:gd name="T46" fmla="*/ 5600 w 6447"/>
                <a:gd name="T47" fmla="*/ 5469 h 6381"/>
                <a:gd name="T48" fmla="*/ 5600 w 6447"/>
                <a:gd name="T49" fmla="*/ 5469 h 6381"/>
                <a:gd name="T50" fmla="*/ 5600 w 6447"/>
                <a:gd name="T51" fmla="*/ 5469 h 6381"/>
                <a:gd name="T52" fmla="*/ 5600 w 6447"/>
                <a:gd name="T53" fmla="*/ 5469 h 6381"/>
                <a:gd name="T54" fmla="*/ 5600 w 6447"/>
                <a:gd name="T55" fmla="*/ 5469 h 6381"/>
                <a:gd name="T56" fmla="*/ 5600 w 6447"/>
                <a:gd name="T57" fmla="*/ 5469 h 6381"/>
                <a:gd name="T58" fmla="*/ 5600 w 6447"/>
                <a:gd name="T59" fmla="*/ 5469 h 6381"/>
                <a:gd name="T60" fmla="*/ 5729 w 6447"/>
                <a:gd name="T61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47" h="6381"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4298" y="6380"/>
                    <a:pt x="5340" y="6380"/>
                    <a:pt x="6446" y="6380"/>
                  </a:cubicBezTo>
                  <a:cubicBezTo>
                    <a:pt x="6446" y="6119"/>
                    <a:pt x="6446" y="5794"/>
                    <a:pt x="6446" y="5469"/>
                  </a:cubicBezTo>
                  <a:cubicBezTo>
                    <a:pt x="6121" y="5469"/>
                    <a:pt x="5794" y="5469"/>
                    <a:pt x="5469" y="5469"/>
                  </a:cubicBezTo>
                  <a:close/>
                  <a:moveTo>
                    <a:pt x="5729" y="5469"/>
                  </a:moveTo>
                  <a:lnTo>
                    <a:pt x="5729" y="5469"/>
                  </a:lnTo>
                  <a:lnTo>
                    <a:pt x="5729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729" y="546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  <p:sp>
          <p:nvSpPr>
            <p:cNvPr id="42" name="Freeform 2">
              <a:extLst>
                <a:ext uri="{FF2B5EF4-FFF2-40B4-BE49-F238E27FC236}">
                  <a16:creationId xmlns:a16="http://schemas.microsoft.com/office/drawing/2014/main" id="{97A9AC0B-CC23-45F6-BCF6-946BC71AF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2276" y="1539127"/>
              <a:ext cx="1343698" cy="1329913"/>
            </a:xfrm>
            <a:custGeom>
              <a:avLst/>
              <a:gdLst>
                <a:gd name="T0" fmla="*/ 977 w 6447"/>
                <a:gd name="T1" fmla="*/ 3190 h 6381"/>
                <a:gd name="T2" fmla="*/ 977 w 6447"/>
                <a:gd name="T3" fmla="*/ 3190 h 6381"/>
                <a:gd name="T4" fmla="*/ 3256 w 6447"/>
                <a:gd name="T5" fmla="*/ 975 h 6381"/>
                <a:gd name="T6" fmla="*/ 5469 w 6447"/>
                <a:gd name="T7" fmla="*/ 3190 h 6381"/>
                <a:gd name="T8" fmla="*/ 4819 w 6447"/>
                <a:gd name="T9" fmla="*/ 4817 h 6381"/>
                <a:gd name="T10" fmla="*/ 5469 w 6447"/>
                <a:gd name="T11" fmla="*/ 4817 h 6381"/>
                <a:gd name="T12" fmla="*/ 5469 w 6447"/>
                <a:gd name="T13" fmla="*/ 5469 h 6381"/>
                <a:gd name="T14" fmla="*/ 3256 w 6447"/>
                <a:gd name="T15" fmla="*/ 5469 h 6381"/>
                <a:gd name="T16" fmla="*/ 977 w 6447"/>
                <a:gd name="T17" fmla="*/ 3190 h 6381"/>
                <a:gd name="T18" fmla="*/ 5469 w 6447"/>
                <a:gd name="T19" fmla="*/ 5469 h 6381"/>
                <a:gd name="T20" fmla="*/ 5469 w 6447"/>
                <a:gd name="T21" fmla="*/ 5469 h 6381"/>
                <a:gd name="T22" fmla="*/ 6446 w 6447"/>
                <a:gd name="T23" fmla="*/ 3190 h 6381"/>
                <a:gd name="T24" fmla="*/ 3256 w 6447"/>
                <a:gd name="T25" fmla="*/ 0 h 6381"/>
                <a:gd name="T26" fmla="*/ 0 w 6447"/>
                <a:gd name="T27" fmla="*/ 3190 h 6381"/>
                <a:gd name="T28" fmla="*/ 3256 w 6447"/>
                <a:gd name="T29" fmla="*/ 6380 h 6381"/>
                <a:gd name="T30" fmla="*/ 6446 w 6447"/>
                <a:gd name="T31" fmla="*/ 6380 h 6381"/>
                <a:gd name="T32" fmla="*/ 6446 w 6447"/>
                <a:gd name="T33" fmla="*/ 5469 h 6381"/>
                <a:gd name="T34" fmla="*/ 5469 w 6447"/>
                <a:gd name="T35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47" h="6381">
                  <a:moveTo>
                    <a:pt x="977" y="3190"/>
                  </a:moveTo>
                  <a:lnTo>
                    <a:pt x="977" y="3190"/>
                  </a:lnTo>
                  <a:cubicBezTo>
                    <a:pt x="977" y="1952"/>
                    <a:pt x="1954" y="975"/>
                    <a:pt x="3256" y="975"/>
                  </a:cubicBezTo>
                  <a:cubicBezTo>
                    <a:pt x="4492" y="975"/>
                    <a:pt x="5469" y="1952"/>
                    <a:pt x="5469" y="3190"/>
                  </a:cubicBezTo>
                  <a:cubicBezTo>
                    <a:pt x="5469" y="3775"/>
                    <a:pt x="5273" y="4361"/>
                    <a:pt x="4819" y="4817"/>
                  </a:cubicBezTo>
                  <a:cubicBezTo>
                    <a:pt x="5469" y="4817"/>
                    <a:pt x="5469" y="4817"/>
                    <a:pt x="5469" y="4817"/>
                  </a:cubicBezTo>
                  <a:cubicBezTo>
                    <a:pt x="5469" y="5469"/>
                    <a:pt x="5469" y="5469"/>
                    <a:pt x="5469" y="5469"/>
                  </a:cubicBezTo>
                  <a:cubicBezTo>
                    <a:pt x="3256" y="5469"/>
                    <a:pt x="3256" y="5469"/>
                    <a:pt x="3256" y="5469"/>
                  </a:cubicBezTo>
                  <a:cubicBezTo>
                    <a:pt x="1954" y="5469"/>
                    <a:pt x="977" y="4492"/>
                    <a:pt x="977" y="3190"/>
                  </a:cubicBezTo>
                  <a:close/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6446" y="6380"/>
                    <a:pt x="6446" y="6380"/>
                    <a:pt x="6446" y="6380"/>
                  </a:cubicBezTo>
                  <a:cubicBezTo>
                    <a:pt x="6446" y="5469"/>
                    <a:pt x="6446" y="5469"/>
                    <a:pt x="6446" y="5469"/>
                  </a:cubicBezTo>
                  <a:lnTo>
                    <a:pt x="5469" y="546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</p:grpSp>
      <p:sp>
        <p:nvSpPr>
          <p:cNvPr id="43" name="TextBox 20">
            <a:extLst>
              <a:ext uri="{FF2B5EF4-FFF2-40B4-BE49-F238E27FC236}">
                <a16:creationId xmlns:a16="http://schemas.microsoft.com/office/drawing/2014/main" id="{9AC52F03-4BB0-4BB7-84C8-F52F9EF38C0A}"/>
              </a:ext>
            </a:extLst>
          </p:cNvPr>
          <p:cNvSpPr txBox="1"/>
          <p:nvPr/>
        </p:nvSpPr>
        <p:spPr>
          <a:xfrm>
            <a:off x="9744311" y="2749839"/>
            <a:ext cx="1125707" cy="492414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63%</a:t>
            </a: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BFC59AEA-1217-45EA-8DD1-FA8F8FEC5E39}"/>
              </a:ext>
            </a:extLst>
          </p:cNvPr>
          <p:cNvSpPr txBox="1"/>
          <p:nvPr/>
        </p:nvSpPr>
        <p:spPr>
          <a:xfrm>
            <a:off x="9744311" y="4479250"/>
            <a:ext cx="1609490" cy="523206"/>
          </a:xfrm>
          <a:prstGeom prst="rect">
            <a:avLst/>
          </a:prstGeom>
          <a:noFill/>
        </p:spPr>
        <p:txBody>
          <a:bodyPr wrap="square" lIns="0" tIns="60946" rIns="0" bIns="0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Lato Regular"/>
                <a:cs typeface="Lato Regular"/>
              </a:rPr>
              <a:t>De clientele française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91A5D87-24EB-4F49-B7AB-ADAC58EB2DAC}"/>
              </a:ext>
            </a:extLst>
          </p:cNvPr>
          <p:cNvSpPr txBox="1"/>
          <p:nvPr/>
        </p:nvSpPr>
        <p:spPr>
          <a:xfrm>
            <a:off x="2076380" y="5363453"/>
            <a:ext cx="8736558" cy="12311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Les marchés prioritaires </a:t>
            </a:r>
          </a:p>
          <a:p>
            <a:pPr algn="ctr"/>
            <a:r>
              <a:rPr lang="fr-FR" dirty="0"/>
              <a:t>Grand Paris, Bassin Lyonnais Grenoble, Métropoles Grand Est (Strasbourg, Metz, Nancy)</a:t>
            </a:r>
          </a:p>
          <a:p>
            <a:pPr algn="ctr"/>
            <a:r>
              <a:rPr lang="fr-FR" dirty="0"/>
              <a:t>Sur l’Europe : l’Allemagne, la Belgique, la Hollande, Suisse, UK</a:t>
            </a:r>
          </a:p>
          <a:p>
            <a:pPr algn="ctr"/>
            <a:r>
              <a:rPr lang="fr-FR" dirty="0"/>
              <a:t>Hors Europe : la Chine, les autres pays (Japon, Brésil, USA,…) travaillés avec d’autres régions</a:t>
            </a:r>
          </a:p>
        </p:txBody>
      </p:sp>
    </p:spTree>
    <p:extLst>
      <p:ext uri="{BB962C8B-B14F-4D97-AF65-F5344CB8AC3E}">
        <p14:creationId xmlns:p14="http://schemas.microsoft.com/office/powerpoint/2010/main" val="130036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E9243-C293-4335-AB47-CF7C314E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ighlight>
                  <a:srgbClr val="F5C500"/>
                </a:highlight>
              </a:rPr>
              <a:t>la Bourgogne</a:t>
            </a:r>
            <a:br>
              <a:rPr lang="fr-FR" dirty="0"/>
            </a:br>
            <a:r>
              <a:rPr lang="fr-FR" dirty="0"/>
              <a:t>Une destination avec de forts atouts 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71FEE22-E411-4C2D-A1D9-4067AA3E6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841500"/>
            <a:ext cx="10988040" cy="4221490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Une marque « monde » pour Atout France</a:t>
            </a:r>
          </a:p>
          <a:p>
            <a:endParaRPr lang="fr-FR" dirty="0"/>
          </a:p>
          <a:p>
            <a:r>
              <a:rPr lang="fr-FR" dirty="0"/>
              <a:t>Une excellente notoriété  assistée en France et une forte notoriété en Europe</a:t>
            </a:r>
          </a:p>
          <a:p>
            <a:endParaRPr lang="fr-F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/>
              <a:t>Une identification comme une destination de </a:t>
            </a:r>
            <a:r>
              <a:rPr lang="fr-FR" dirty="0" err="1"/>
              <a:t>week</a:t>
            </a:r>
            <a:r>
              <a:rPr lang="fr-FR" dirty="0"/>
              <a:t> end</a:t>
            </a:r>
          </a:p>
          <a:p>
            <a:endParaRPr lang="fr-FR" dirty="0"/>
          </a:p>
          <a:p>
            <a:r>
              <a:rPr lang="fr-FR" dirty="0"/>
              <a:t>Des attributs en phase avec les attentes des clientèles </a:t>
            </a:r>
          </a:p>
          <a:p>
            <a:endParaRPr lang="fr-FR" dirty="0"/>
          </a:p>
          <a:p>
            <a:r>
              <a:rPr lang="fr-FR" dirty="0"/>
              <a:t>Les atouts identifiés : </a:t>
            </a:r>
          </a:p>
          <a:p>
            <a:pPr lvl="1"/>
            <a:r>
              <a:rPr lang="fr-FR" dirty="0"/>
              <a:t>Les expériences gustatives</a:t>
            </a:r>
          </a:p>
          <a:p>
            <a:pPr lvl="1"/>
            <a:r>
              <a:rPr lang="fr-FR" dirty="0"/>
              <a:t>Le patrimoine</a:t>
            </a:r>
          </a:p>
          <a:p>
            <a:pPr lvl="1"/>
            <a:r>
              <a:rPr lang="fr-FR" dirty="0"/>
              <a:t>Les paysages naturels et préservés</a:t>
            </a:r>
          </a:p>
          <a:p>
            <a:pPr lvl="1"/>
            <a:r>
              <a:rPr lang="fr-FR" dirty="0"/>
              <a:t>L’authenticité des villages</a:t>
            </a:r>
          </a:p>
          <a:p>
            <a:pPr lvl="1"/>
            <a:r>
              <a:rPr lang="fr-FR" dirty="0"/>
              <a:t>L’environnement sain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7771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E9243-C293-4335-AB47-CF7C314E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highlight>
                  <a:srgbClr val="F5C500"/>
                </a:highlight>
              </a:rPr>
              <a:t>La Bourgogne </a:t>
            </a:r>
            <a:br>
              <a:rPr lang="fr-FR" dirty="0"/>
            </a:br>
            <a:r>
              <a:rPr lang="fr-FR" dirty="0"/>
              <a:t>Les axes de progression 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71FEE22-E411-4C2D-A1D9-4067AA3E6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841500"/>
            <a:ext cx="10988040" cy="4221490"/>
          </a:xfrm>
        </p:spPr>
        <p:txBody>
          <a:bodyPr>
            <a:normAutofit/>
          </a:bodyPr>
          <a:lstStyle/>
          <a:p>
            <a:r>
              <a:rPr lang="fr-FR" dirty="0"/>
              <a:t>Une désirabilité à développer </a:t>
            </a:r>
          </a:p>
          <a:p>
            <a:endParaRPr lang="fr-FR" dirty="0"/>
          </a:p>
          <a:p>
            <a:r>
              <a:rPr lang="fr-FR" dirty="0"/>
              <a:t>Une plus grande appropriation de la marque à faire par les acteurs économiques de la destination</a:t>
            </a:r>
          </a:p>
          <a:p>
            <a:endParaRPr lang="fr-FR" dirty="0"/>
          </a:p>
          <a:p>
            <a:r>
              <a:rPr lang="fr-FR" dirty="0"/>
              <a:t>Une offre à renforcer au regard de l’intensité concurrentielle</a:t>
            </a:r>
          </a:p>
          <a:p>
            <a:endParaRPr lang="fr-FR" dirty="0"/>
          </a:p>
          <a:p>
            <a:r>
              <a:rPr lang="fr-FR" dirty="0"/>
              <a:t>Une économie touristique à développer car tournée vers le résidentiel en raison du poids de l’hébergement non marchand (80% des nuitées)</a:t>
            </a:r>
          </a:p>
        </p:txBody>
      </p:sp>
    </p:spTree>
    <p:extLst>
      <p:ext uri="{BB962C8B-B14F-4D97-AF65-F5344CB8AC3E}">
        <p14:creationId xmlns:p14="http://schemas.microsoft.com/office/powerpoint/2010/main" val="2254693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4EA4D9-71AF-451B-81CE-77BCD22F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ighlight>
                  <a:srgbClr val="F5C500"/>
                </a:highlight>
              </a:rPr>
              <a:t>Les Montagnes du Jura</a:t>
            </a:r>
            <a:br>
              <a:rPr lang="fr-FR" dirty="0"/>
            </a:br>
            <a:r>
              <a:rPr lang="fr-FR" dirty="0"/>
              <a:t>Quelques données clés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1BE006DA-D69B-4214-A390-8D491AFFC2C1}"/>
              </a:ext>
            </a:extLst>
          </p:cNvPr>
          <p:cNvGrpSpPr/>
          <p:nvPr/>
        </p:nvGrpSpPr>
        <p:grpSpPr>
          <a:xfrm>
            <a:off x="617962" y="2213053"/>
            <a:ext cx="1791131" cy="1773217"/>
            <a:chOff x="1021066" y="1539127"/>
            <a:chExt cx="1343698" cy="1329913"/>
          </a:xfrm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92CBAD2B-F77A-4D53-A8BA-56655A685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066" y="1539127"/>
              <a:ext cx="1343698" cy="1329913"/>
            </a:xfrm>
            <a:custGeom>
              <a:avLst/>
              <a:gdLst>
                <a:gd name="T0" fmla="*/ 5469 w 6447"/>
                <a:gd name="T1" fmla="*/ 5469 h 6381"/>
                <a:gd name="T2" fmla="*/ 5469 w 6447"/>
                <a:gd name="T3" fmla="*/ 5469 h 6381"/>
                <a:gd name="T4" fmla="*/ 6446 w 6447"/>
                <a:gd name="T5" fmla="*/ 3190 h 6381"/>
                <a:gd name="T6" fmla="*/ 3256 w 6447"/>
                <a:gd name="T7" fmla="*/ 0 h 6381"/>
                <a:gd name="T8" fmla="*/ 0 w 6447"/>
                <a:gd name="T9" fmla="*/ 3190 h 6381"/>
                <a:gd name="T10" fmla="*/ 3256 w 6447"/>
                <a:gd name="T11" fmla="*/ 6380 h 6381"/>
                <a:gd name="T12" fmla="*/ 6446 w 6447"/>
                <a:gd name="T13" fmla="*/ 6380 h 6381"/>
                <a:gd name="T14" fmla="*/ 6446 w 6447"/>
                <a:gd name="T15" fmla="*/ 5469 h 6381"/>
                <a:gd name="T16" fmla="*/ 5469 w 6447"/>
                <a:gd name="T17" fmla="*/ 5469 h 6381"/>
                <a:gd name="T18" fmla="*/ 5729 w 6447"/>
                <a:gd name="T19" fmla="*/ 5469 h 6381"/>
                <a:gd name="T20" fmla="*/ 5729 w 6447"/>
                <a:gd name="T21" fmla="*/ 5469 h 6381"/>
                <a:gd name="T22" fmla="*/ 5729 w 6447"/>
                <a:gd name="T23" fmla="*/ 5469 h 6381"/>
                <a:gd name="T24" fmla="*/ 5600 w 6447"/>
                <a:gd name="T25" fmla="*/ 5469 h 6381"/>
                <a:gd name="T26" fmla="*/ 5600 w 6447"/>
                <a:gd name="T27" fmla="*/ 5469 h 6381"/>
                <a:gd name="T28" fmla="*/ 5600 w 6447"/>
                <a:gd name="T29" fmla="*/ 5469 h 6381"/>
                <a:gd name="T30" fmla="*/ 5600 w 6447"/>
                <a:gd name="T31" fmla="*/ 5469 h 6381"/>
                <a:gd name="T32" fmla="*/ 5600 w 6447"/>
                <a:gd name="T33" fmla="*/ 5469 h 6381"/>
                <a:gd name="T34" fmla="*/ 5600 w 6447"/>
                <a:gd name="T35" fmla="*/ 5469 h 6381"/>
                <a:gd name="T36" fmla="*/ 5600 w 6447"/>
                <a:gd name="T37" fmla="*/ 5469 h 6381"/>
                <a:gd name="T38" fmla="*/ 5600 w 6447"/>
                <a:gd name="T39" fmla="*/ 5469 h 6381"/>
                <a:gd name="T40" fmla="*/ 5600 w 6447"/>
                <a:gd name="T41" fmla="*/ 5469 h 6381"/>
                <a:gd name="T42" fmla="*/ 5600 w 6447"/>
                <a:gd name="T43" fmla="*/ 5469 h 6381"/>
                <a:gd name="T44" fmla="*/ 5600 w 6447"/>
                <a:gd name="T45" fmla="*/ 5469 h 6381"/>
                <a:gd name="T46" fmla="*/ 5600 w 6447"/>
                <a:gd name="T47" fmla="*/ 5469 h 6381"/>
                <a:gd name="T48" fmla="*/ 5600 w 6447"/>
                <a:gd name="T49" fmla="*/ 5469 h 6381"/>
                <a:gd name="T50" fmla="*/ 5600 w 6447"/>
                <a:gd name="T51" fmla="*/ 5469 h 6381"/>
                <a:gd name="T52" fmla="*/ 5600 w 6447"/>
                <a:gd name="T53" fmla="*/ 5469 h 6381"/>
                <a:gd name="T54" fmla="*/ 5600 w 6447"/>
                <a:gd name="T55" fmla="*/ 5469 h 6381"/>
                <a:gd name="T56" fmla="*/ 5600 w 6447"/>
                <a:gd name="T57" fmla="*/ 5469 h 6381"/>
                <a:gd name="T58" fmla="*/ 5600 w 6447"/>
                <a:gd name="T59" fmla="*/ 5469 h 6381"/>
                <a:gd name="T60" fmla="*/ 5729 w 6447"/>
                <a:gd name="T61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47" h="6381"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4298" y="6380"/>
                    <a:pt x="5340" y="6380"/>
                    <a:pt x="6446" y="6380"/>
                  </a:cubicBezTo>
                  <a:cubicBezTo>
                    <a:pt x="6446" y="6119"/>
                    <a:pt x="6446" y="5794"/>
                    <a:pt x="6446" y="5469"/>
                  </a:cubicBezTo>
                  <a:cubicBezTo>
                    <a:pt x="6121" y="5469"/>
                    <a:pt x="5794" y="5469"/>
                    <a:pt x="5469" y="5469"/>
                  </a:cubicBezTo>
                  <a:close/>
                  <a:moveTo>
                    <a:pt x="5729" y="5469"/>
                  </a:moveTo>
                  <a:lnTo>
                    <a:pt x="5729" y="5469"/>
                  </a:lnTo>
                  <a:lnTo>
                    <a:pt x="5729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729" y="54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F4BCCDC5-3549-4072-A6AB-42A6037E9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066" y="1539127"/>
              <a:ext cx="1343698" cy="1329913"/>
            </a:xfrm>
            <a:custGeom>
              <a:avLst/>
              <a:gdLst>
                <a:gd name="T0" fmla="*/ 977 w 6447"/>
                <a:gd name="T1" fmla="*/ 3190 h 6381"/>
                <a:gd name="T2" fmla="*/ 977 w 6447"/>
                <a:gd name="T3" fmla="*/ 3190 h 6381"/>
                <a:gd name="T4" fmla="*/ 3256 w 6447"/>
                <a:gd name="T5" fmla="*/ 975 h 6381"/>
                <a:gd name="T6" fmla="*/ 5469 w 6447"/>
                <a:gd name="T7" fmla="*/ 3190 h 6381"/>
                <a:gd name="T8" fmla="*/ 4819 w 6447"/>
                <a:gd name="T9" fmla="*/ 4817 h 6381"/>
                <a:gd name="T10" fmla="*/ 5469 w 6447"/>
                <a:gd name="T11" fmla="*/ 4817 h 6381"/>
                <a:gd name="T12" fmla="*/ 5469 w 6447"/>
                <a:gd name="T13" fmla="*/ 5469 h 6381"/>
                <a:gd name="T14" fmla="*/ 3256 w 6447"/>
                <a:gd name="T15" fmla="*/ 5469 h 6381"/>
                <a:gd name="T16" fmla="*/ 977 w 6447"/>
                <a:gd name="T17" fmla="*/ 3190 h 6381"/>
                <a:gd name="T18" fmla="*/ 5469 w 6447"/>
                <a:gd name="T19" fmla="*/ 5469 h 6381"/>
                <a:gd name="T20" fmla="*/ 5469 w 6447"/>
                <a:gd name="T21" fmla="*/ 5469 h 6381"/>
                <a:gd name="T22" fmla="*/ 6446 w 6447"/>
                <a:gd name="T23" fmla="*/ 3190 h 6381"/>
                <a:gd name="T24" fmla="*/ 3256 w 6447"/>
                <a:gd name="T25" fmla="*/ 0 h 6381"/>
                <a:gd name="T26" fmla="*/ 0 w 6447"/>
                <a:gd name="T27" fmla="*/ 3190 h 6381"/>
                <a:gd name="T28" fmla="*/ 3256 w 6447"/>
                <a:gd name="T29" fmla="*/ 6380 h 6381"/>
                <a:gd name="T30" fmla="*/ 6446 w 6447"/>
                <a:gd name="T31" fmla="*/ 6380 h 6381"/>
                <a:gd name="T32" fmla="*/ 6446 w 6447"/>
                <a:gd name="T33" fmla="*/ 5469 h 6381"/>
                <a:gd name="T34" fmla="*/ 5469 w 6447"/>
                <a:gd name="T35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47" h="6381">
                  <a:moveTo>
                    <a:pt x="977" y="3190"/>
                  </a:moveTo>
                  <a:lnTo>
                    <a:pt x="977" y="3190"/>
                  </a:lnTo>
                  <a:cubicBezTo>
                    <a:pt x="977" y="1952"/>
                    <a:pt x="1954" y="975"/>
                    <a:pt x="3256" y="975"/>
                  </a:cubicBezTo>
                  <a:cubicBezTo>
                    <a:pt x="4492" y="975"/>
                    <a:pt x="5469" y="1952"/>
                    <a:pt x="5469" y="3190"/>
                  </a:cubicBezTo>
                  <a:cubicBezTo>
                    <a:pt x="5469" y="3775"/>
                    <a:pt x="5273" y="4361"/>
                    <a:pt x="4819" y="4817"/>
                  </a:cubicBezTo>
                  <a:cubicBezTo>
                    <a:pt x="5469" y="4817"/>
                    <a:pt x="5469" y="4817"/>
                    <a:pt x="5469" y="4817"/>
                  </a:cubicBezTo>
                  <a:cubicBezTo>
                    <a:pt x="5469" y="5469"/>
                    <a:pt x="5469" y="5469"/>
                    <a:pt x="5469" y="5469"/>
                  </a:cubicBezTo>
                  <a:cubicBezTo>
                    <a:pt x="3256" y="5469"/>
                    <a:pt x="3256" y="5469"/>
                    <a:pt x="3256" y="5469"/>
                  </a:cubicBezTo>
                  <a:cubicBezTo>
                    <a:pt x="1954" y="5469"/>
                    <a:pt x="977" y="4492"/>
                    <a:pt x="977" y="3190"/>
                  </a:cubicBezTo>
                  <a:close/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6446" y="6380"/>
                    <a:pt x="6446" y="6380"/>
                    <a:pt x="6446" y="6380"/>
                  </a:cubicBezTo>
                  <a:cubicBezTo>
                    <a:pt x="6446" y="5469"/>
                    <a:pt x="6446" y="5469"/>
                    <a:pt x="6446" y="5469"/>
                  </a:cubicBezTo>
                  <a:lnTo>
                    <a:pt x="5469" y="54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ED5E7F11-44CF-4197-9FF7-396453738FF9}"/>
              </a:ext>
            </a:extLst>
          </p:cNvPr>
          <p:cNvGrpSpPr/>
          <p:nvPr/>
        </p:nvGrpSpPr>
        <p:grpSpPr>
          <a:xfrm>
            <a:off x="2856178" y="2213221"/>
            <a:ext cx="1791131" cy="1773217"/>
            <a:chOff x="2951469" y="1539127"/>
            <a:chExt cx="1343698" cy="1329913"/>
          </a:xfrm>
        </p:grpSpPr>
        <p:sp>
          <p:nvSpPr>
            <p:cNvPr id="8" name="Freeform 1">
              <a:extLst>
                <a:ext uri="{FF2B5EF4-FFF2-40B4-BE49-F238E27FC236}">
                  <a16:creationId xmlns:a16="http://schemas.microsoft.com/office/drawing/2014/main" id="{F82BC96F-CF67-4DD1-BD53-E0A518726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469" y="1539127"/>
              <a:ext cx="1343698" cy="1329913"/>
            </a:xfrm>
            <a:custGeom>
              <a:avLst/>
              <a:gdLst>
                <a:gd name="T0" fmla="*/ 5469 w 6447"/>
                <a:gd name="T1" fmla="*/ 5469 h 6381"/>
                <a:gd name="T2" fmla="*/ 5469 w 6447"/>
                <a:gd name="T3" fmla="*/ 5469 h 6381"/>
                <a:gd name="T4" fmla="*/ 6446 w 6447"/>
                <a:gd name="T5" fmla="*/ 3190 h 6381"/>
                <a:gd name="T6" fmla="*/ 3256 w 6447"/>
                <a:gd name="T7" fmla="*/ 0 h 6381"/>
                <a:gd name="T8" fmla="*/ 0 w 6447"/>
                <a:gd name="T9" fmla="*/ 3190 h 6381"/>
                <a:gd name="T10" fmla="*/ 3256 w 6447"/>
                <a:gd name="T11" fmla="*/ 6380 h 6381"/>
                <a:gd name="T12" fmla="*/ 6446 w 6447"/>
                <a:gd name="T13" fmla="*/ 6380 h 6381"/>
                <a:gd name="T14" fmla="*/ 6446 w 6447"/>
                <a:gd name="T15" fmla="*/ 5469 h 6381"/>
                <a:gd name="T16" fmla="*/ 5469 w 6447"/>
                <a:gd name="T17" fmla="*/ 5469 h 6381"/>
                <a:gd name="T18" fmla="*/ 5729 w 6447"/>
                <a:gd name="T19" fmla="*/ 5469 h 6381"/>
                <a:gd name="T20" fmla="*/ 5729 w 6447"/>
                <a:gd name="T21" fmla="*/ 5469 h 6381"/>
                <a:gd name="T22" fmla="*/ 5729 w 6447"/>
                <a:gd name="T23" fmla="*/ 5469 h 6381"/>
                <a:gd name="T24" fmla="*/ 5600 w 6447"/>
                <a:gd name="T25" fmla="*/ 5469 h 6381"/>
                <a:gd name="T26" fmla="*/ 5600 w 6447"/>
                <a:gd name="T27" fmla="*/ 5469 h 6381"/>
                <a:gd name="T28" fmla="*/ 5600 w 6447"/>
                <a:gd name="T29" fmla="*/ 5469 h 6381"/>
                <a:gd name="T30" fmla="*/ 5600 w 6447"/>
                <a:gd name="T31" fmla="*/ 5469 h 6381"/>
                <a:gd name="T32" fmla="*/ 5600 w 6447"/>
                <a:gd name="T33" fmla="*/ 5469 h 6381"/>
                <a:gd name="T34" fmla="*/ 5600 w 6447"/>
                <a:gd name="T35" fmla="*/ 5469 h 6381"/>
                <a:gd name="T36" fmla="*/ 5600 w 6447"/>
                <a:gd name="T37" fmla="*/ 5469 h 6381"/>
                <a:gd name="T38" fmla="*/ 5600 w 6447"/>
                <a:gd name="T39" fmla="*/ 5469 h 6381"/>
                <a:gd name="T40" fmla="*/ 5600 w 6447"/>
                <a:gd name="T41" fmla="*/ 5469 h 6381"/>
                <a:gd name="T42" fmla="*/ 5600 w 6447"/>
                <a:gd name="T43" fmla="*/ 5469 h 6381"/>
                <a:gd name="T44" fmla="*/ 5600 w 6447"/>
                <a:gd name="T45" fmla="*/ 5469 h 6381"/>
                <a:gd name="T46" fmla="*/ 5600 w 6447"/>
                <a:gd name="T47" fmla="*/ 5469 h 6381"/>
                <a:gd name="T48" fmla="*/ 5600 w 6447"/>
                <a:gd name="T49" fmla="*/ 5469 h 6381"/>
                <a:gd name="T50" fmla="*/ 5600 w 6447"/>
                <a:gd name="T51" fmla="*/ 5469 h 6381"/>
                <a:gd name="T52" fmla="*/ 5600 w 6447"/>
                <a:gd name="T53" fmla="*/ 5469 h 6381"/>
                <a:gd name="T54" fmla="*/ 5600 w 6447"/>
                <a:gd name="T55" fmla="*/ 5469 h 6381"/>
                <a:gd name="T56" fmla="*/ 5600 w 6447"/>
                <a:gd name="T57" fmla="*/ 5469 h 6381"/>
                <a:gd name="T58" fmla="*/ 5600 w 6447"/>
                <a:gd name="T59" fmla="*/ 5469 h 6381"/>
                <a:gd name="T60" fmla="*/ 5729 w 6447"/>
                <a:gd name="T61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47" h="6381"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4298" y="6380"/>
                    <a:pt x="5340" y="6380"/>
                    <a:pt x="6446" y="6380"/>
                  </a:cubicBezTo>
                  <a:cubicBezTo>
                    <a:pt x="6446" y="6119"/>
                    <a:pt x="6446" y="5794"/>
                    <a:pt x="6446" y="5469"/>
                  </a:cubicBezTo>
                  <a:cubicBezTo>
                    <a:pt x="6121" y="5469"/>
                    <a:pt x="5794" y="5469"/>
                    <a:pt x="5469" y="5469"/>
                  </a:cubicBezTo>
                  <a:close/>
                  <a:moveTo>
                    <a:pt x="5729" y="5469"/>
                  </a:moveTo>
                  <a:lnTo>
                    <a:pt x="5729" y="5469"/>
                  </a:lnTo>
                  <a:lnTo>
                    <a:pt x="5729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729" y="546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6DB2EE41-0D08-457E-846F-02867F169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469" y="1539127"/>
              <a:ext cx="1343698" cy="1329913"/>
            </a:xfrm>
            <a:custGeom>
              <a:avLst/>
              <a:gdLst>
                <a:gd name="T0" fmla="*/ 977 w 6447"/>
                <a:gd name="T1" fmla="*/ 3190 h 6381"/>
                <a:gd name="T2" fmla="*/ 977 w 6447"/>
                <a:gd name="T3" fmla="*/ 3190 h 6381"/>
                <a:gd name="T4" fmla="*/ 3256 w 6447"/>
                <a:gd name="T5" fmla="*/ 975 h 6381"/>
                <a:gd name="T6" fmla="*/ 5469 w 6447"/>
                <a:gd name="T7" fmla="*/ 3190 h 6381"/>
                <a:gd name="T8" fmla="*/ 4819 w 6447"/>
                <a:gd name="T9" fmla="*/ 4817 h 6381"/>
                <a:gd name="T10" fmla="*/ 5469 w 6447"/>
                <a:gd name="T11" fmla="*/ 4817 h 6381"/>
                <a:gd name="T12" fmla="*/ 5469 w 6447"/>
                <a:gd name="T13" fmla="*/ 5469 h 6381"/>
                <a:gd name="T14" fmla="*/ 3256 w 6447"/>
                <a:gd name="T15" fmla="*/ 5469 h 6381"/>
                <a:gd name="T16" fmla="*/ 977 w 6447"/>
                <a:gd name="T17" fmla="*/ 3190 h 6381"/>
                <a:gd name="T18" fmla="*/ 5469 w 6447"/>
                <a:gd name="T19" fmla="*/ 5469 h 6381"/>
                <a:gd name="T20" fmla="*/ 5469 w 6447"/>
                <a:gd name="T21" fmla="*/ 5469 h 6381"/>
                <a:gd name="T22" fmla="*/ 6446 w 6447"/>
                <a:gd name="T23" fmla="*/ 3190 h 6381"/>
                <a:gd name="T24" fmla="*/ 3256 w 6447"/>
                <a:gd name="T25" fmla="*/ 0 h 6381"/>
                <a:gd name="T26" fmla="*/ 0 w 6447"/>
                <a:gd name="T27" fmla="*/ 3190 h 6381"/>
                <a:gd name="T28" fmla="*/ 3256 w 6447"/>
                <a:gd name="T29" fmla="*/ 6380 h 6381"/>
                <a:gd name="T30" fmla="*/ 6446 w 6447"/>
                <a:gd name="T31" fmla="*/ 6380 h 6381"/>
                <a:gd name="T32" fmla="*/ 6446 w 6447"/>
                <a:gd name="T33" fmla="*/ 5469 h 6381"/>
                <a:gd name="T34" fmla="*/ 5469 w 6447"/>
                <a:gd name="T35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47" h="6381">
                  <a:moveTo>
                    <a:pt x="977" y="3190"/>
                  </a:moveTo>
                  <a:lnTo>
                    <a:pt x="977" y="3190"/>
                  </a:lnTo>
                  <a:cubicBezTo>
                    <a:pt x="977" y="1952"/>
                    <a:pt x="1954" y="975"/>
                    <a:pt x="3256" y="975"/>
                  </a:cubicBezTo>
                  <a:cubicBezTo>
                    <a:pt x="4492" y="975"/>
                    <a:pt x="5469" y="1952"/>
                    <a:pt x="5469" y="3190"/>
                  </a:cubicBezTo>
                  <a:cubicBezTo>
                    <a:pt x="5469" y="3775"/>
                    <a:pt x="5273" y="4361"/>
                    <a:pt x="4819" y="4817"/>
                  </a:cubicBezTo>
                  <a:cubicBezTo>
                    <a:pt x="5469" y="4817"/>
                    <a:pt x="5469" y="4817"/>
                    <a:pt x="5469" y="4817"/>
                  </a:cubicBezTo>
                  <a:cubicBezTo>
                    <a:pt x="5469" y="5469"/>
                    <a:pt x="5469" y="5469"/>
                    <a:pt x="5469" y="5469"/>
                  </a:cubicBezTo>
                  <a:cubicBezTo>
                    <a:pt x="3256" y="5469"/>
                    <a:pt x="3256" y="5469"/>
                    <a:pt x="3256" y="5469"/>
                  </a:cubicBezTo>
                  <a:cubicBezTo>
                    <a:pt x="1954" y="5469"/>
                    <a:pt x="977" y="4492"/>
                    <a:pt x="977" y="3190"/>
                  </a:cubicBezTo>
                  <a:close/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6446" y="6380"/>
                    <a:pt x="6446" y="6380"/>
                    <a:pt x="6446" y="6380"/>
                  </a:cubicBezTo>
                  <a:cubicBezTo>
                    <a:pt x="6446" y="5469"/>
                    <a:pt x="6446" y="5469"/>
                    <a:pt x="6446" y="5469"/>
                  </a:cubicBezTo>
                  <a:lnTo>
                    <a:pt x="5469" y="54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7429C4D2-A2E3-4D78-92C8-F219356AD05E}"/>
              </a:ext>
            </a:extLst>
          </p:cNvPr>
          <p:cNvGrpSpPr/>
          <p:nvPr/>
        </p:nvGrpSpPr>
        <p:grpSpPr>
          <a:xfrm>
            <a:off x="5134173" y="2213053"/>
            <a:ext cx="1791131" cy="1773217"/>
            <a:chOff x="4881873" y="1539127"/>
            <a:chExt cx="1343698" cy="1329913"/>
          </a:xfrm>
        </p:grpSpPr>
        <p:sp>
          <p:nvSpPr>
            <p:cNvPr id="11" name="Freeform 1">
              <a:extLst>
                <a:ext uri="{FF2B5EF4-FFF2-40B4-BE49-F238E27FC236}">
                  <a16:creationId xmlns:a16="http://schemas.microsoft.com/office/drawing/2014/main" id="{5444DD7C-E750-4892-8787-53EECE350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873" y="1539127"/>
              <a:ext cx="1343698" cy="1329913"/>
            </a:xfrm>
            <a:custGeom>
              <a:avLst/>
              <a:gdLst>
                <a:gd name="T0" fmla="*/ 5469 w 6447"/>
                <a:gd name="T1" fmla="*/ 5469 h 6381"/>
                <a:gd name="T2" fmla="*/ 5469 w 6447"/>
                <a:gd name="T3" fmla="*/ 5469 h 6381"/>
                <a:gd name="T4" fmla="*/ 6446 w 6447"/>
                <a:gd name="T5" fmla="*/ 3190 h 6381"/>
                <a:gd name="T6" fmla="*/ 3256 w 6447"/>
                <a:gd name="T7" fmla="*/ 0 h 6381"/>
                <a:gd name="T8" fmla="*/ 0 w 6447"/>
                <a:gd name="T9" fmla="*/ 3190 h 6381"/>
                <a:gd name="T10" fmla="*/ 3256 w 6447"/>
                <a:gd name="T11" fmla="*/ 6380 h 6381"/>
                <a:gd name="T12" fmla="*/ 6446 w 6447"/>
                <a:gd name="T13" fmla="*/ 6380 h 6381"/>
                <a:gd name="T14" fmla="*/ 6446 w 6447"/>
                <a:gd name="T15" fmla="*/ 5469 h 6381"/>
                <a:gd name="T16" fmla="*/ 5469 w 6447"/>
                <a:gd name="T17" fmla="*/ 5469 h 6381"/>
                <a:gd name="T18" fmla="*/ 5729 w 6447"/>
                <a:gd name="T19" fmla="*/ 5469 h 6381"/>
                <a:gd name="T20" fmla="*/ 5729 w 6447"/>
                <a:gd name="T21" fmla="*/ 5469 h 6381"/>
                <a:gd name="T22" fmla="*/ 5729 w 6447"/>
                <a:gd name="T23" fmla="*/ 5469 h 6381"/>
                <a:gd name="T24" fmla="*/ 5600 w 6447"/>
                <a:gd name="T25" fmla="*/ 5469 h 6381"/>
                <a:gd name="T26" fmla="*/ 5600 w 6447"/>
                <a:gd name="T27" fmla="*/ 5469 h 6381"/>
                <a:gd name="T28" fmla="*/ 5600 w 6447"/>
                <a:gd name="T29" fmla="*/ 5469 h 6381"/>
                <a:gd name="T30" fmla="*/ 5600 w 6447"/>
                <a:gd name="T31" fmla="*/ 5469 h 6381"/>
                <a:gd name="T32" fmla="*/ 5600 w 6447"/>
                <a:gd name="T33" fmla="*/ 5469 h 6381"/>
                <a:gd name="T34" fmla="*/ 5600 w 6447"/>
                <a:gd name="T35" fmla="*/ 5469 h 6381"/>
                <a:gd name="T36" fmla="*/ 5600 w 6447"/>
                <a:gd name="T37" fmla="*/ 5469 h 6381"/>
                <a:gd name="T38" fmla="*/ 5600 w 6447"/>
                <a:gd name="T39" fmla="*/ 5469 h 6381"/>
                <a:gd name="T40" fmla="*/ 5600 w 6447"/>
                <a:gd name="T41" fmla="*/ 5469 h 6381"/>
                <a:gd name="T42" fmla="*/ 5600 w 6447"/>
                <a:gd name="T43" fmla="*/ 5469 h 6381"/>
                <a:gd name="T44" fmla="*/ 5600 w 6447"/>
                <a:gd name="T45" fmla="*/ 5469 h 6381"/>
                <a:gd name="T46" fmla="*/ 5600 w 6447"/>
                <a:gd name="T47" fmla="*/ 5469 h 6381"/>
                <a:gd name="T48" fmla="*/ 5600 w 6447"/>
                <a:gd name="T49" fmla="*/ 5469 h 6381"/>
                <a:gd name="T50" fmla="*/ 5600 w 6447"/>
                <a:gd name="T51" fmla="*/ 5469 h 6381"/>
                <a:gd name="T52" fmla="*/ 5600 w 6447"/>
                <a:gd name="T53" fmla="*/ 5469 h 6381"/>
                <a:gd name="T54" fmla="*/ 5600 w 6447"/>
                <a:gd name="T55" fmla="*/ 5469 h 6381"/>
                <a:gd name="T56" fmla="*/ 5600 w 6447"/>
                <a:gd name="T57" fmla="*/ 5469 h 6381"/>
                <a:gd name="T58" fmla="*/ 5600 w 6447"/>
                <a:gd name="T59" fmla="*/ 5469 h 6381"/>
                <a:gd name="T60" fmla="*/ 5729 w 6447"/>
                <a:gd name="T61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47" h="6381"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4298" y="6380"/>
                    <a:pt x="5340" y="6380"/>
                    <a:pt x="6446" y="6380"/>
                  </a:cubicBezTo>
                  <a:cubicBezTo>
                    <a:pt x="6446" y="6119"/>
                    <a:pt x="6446" y="5794"/>
                    <a:pt x="6446" y="5469"/>
                  </a:cubicBezTo>
                  <a:cubicBezTo>
                    <a:pt x="6121" y="5469"/>
                    <a:pt x="5794" y="5469"/>
                    <a:pt x="5469" y="5469"/>
                  </a:cubicBezTo>
                  <a:close/>
                  <a:moveTo>
                    <a:pt x="5729" y="5469"/>
                  </a:moveTo>
                  <a:lnTo>
                    <a:pt x="5729" y="5469"/>
                  </a:lnTo>
                  <a:lnTo>
                    <a:pt x="5729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729" y="546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BE4B0B9B-CA8B-4E8F-BE2B-5A7604FA5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873" y="1539127"/>
              <a:ext cx="1343698" cy="1329913"/>
            </a:xfrm>
            <a:custGeom>
              <a:avLst/>
              <a:gdLst>
                <a:gd name="T0" fmla="*/ 977 w 6447"/>
                <a:gd name="T1" fmla="*/ 3190 h 6381"/>
                <a:gd name="T2" fmla="*/ 977 w 6447"/>
                <a:gd name="T3" fmla="*/ 3190 h 6381"/>
                <a:gd name="T4" fmla="*/ 3256 w 6447"/>
                <a:gd name="T5" fmla="*/ 975 h 6381"/>
                <a:gd name="T6" fmla="*/ 5469 w 6447"/>
                <a:gd name="T7" fmla="*/ 3190 h 6381"/>
                <a:gd name="T8" fmla="*/ 4819 w 6447"/>
                <a:gd name="T9" fmla="*/ 4817 h 6381"/>
                <a:gd name="T10" fmla="*/ 5469 w 6447"/>
                <a:gd name="T11" fmla="*/ 4817 h 6381"/>
                <a:gd name="T12" fmla="*/ 5469 w 6447"/>
                <a:gd name="T13" fmla="*/ 5469 h 6381"/>
                <a:gd name="T14" fmla="*/ 3256 w 6447"/>
                <a:gd name="T15" fmla="*/ 5469 h 6381"/>
                <a:gd name="T16" fmla="*/ 977 w 6447"/>
                <a:gd name="T17" fmla="*/ 3190 h 6381"/>
                <a:gd name="T18" fmla="*/ 5469 w 6447"/>
                <a:gd name="T19" fmla="*/ 5469 h 6381"/>
                <a:gd name="T20" fmla="*/ 5469 w 6447"/>
                <a:gd name="T21" fmla="*/ 5469 h 6381"/>
                <a:gd name="T22" fmla="*/ 6446 w 6447"/>
                <a:gd name="T23" fmla="*/ 3190 h 6381"/>
                <a:gd name="T24" fmla="*/ 3256 w 6447"/>
                <a:gd name="T25" fmla="*/ 0 h 6381"/>
                <a:gd name="T26" fmla="*/ 0 w 6447"/>
                <a:gd name="T27" fmla="*/ 3190 h 6381"/>
                <a:gd name="T28" fmla="*/ 3256 w 6447"/>
                <a:gd name="T29" fmla="*/ 6380 h 6381"/>
                <a:gd name="T30" fmla="*/ 6446 w 6447"/>
                <a:gd name="T31" fmla="*/ 6380 h 6381"/>
                <a:gd name="T32" fmla="*/ 6446 w 6447"/>
                <a:gd name="T33" fmla="*/ 5469 h 6381"/>
                <a:gd name="T34" fmla="*/ 5469 w 6447"/>
                <a:gd name="T35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47" h="6381">
                  <a:moveTo>
                    <a:pt x="977" y="3190"/>
                  </a:moveTo>
                  <a:lnTo>
                    <a:pt x="977" y="3190"/>
                  </a:lnTo>
                  <a:cubicBezTo>
                    <a:pt x="977" y="1952"/>
                    <a:pt x="1954" y="975"/>
                    <a:pt x="3256" y="975"/>
                  </a:cubicBezTo>
                  <a:cubicBezTo>
                    <a:pt x="4492" y="975"/>
                    <a:pt x="5469" y="1952"/>
                    <a:pt x="5469" y="3190"/>
                  </a:cubicBezTo>
                  <a:cubicBezTo>
                    <a:pt x="5469" y="3775"/>
                    <a:pt x="5273" y="4361"/>
                    <a:pt x="4819" y="4817"/>
                  </a:cubicBezTo>
                  <a:cubicBezTo>
                    <a:pt x="5469" y="4817"/>
                    <a:pt x="5469" y="4817"/>
                    <a:pt x="5469" y="4817"/>
                  </a:cubicBezTo>
                  <a:cubicBezTo>
                    <a:pt x="5469" y="5469"/>
                    <a:pt x="5469" y="5469"/>
                    <a:pt x="5469" y="5469"/>
                  </a:cubicBezTo>
                  <a:cubicBezTo>
                    <a:pt x="3256" y="5469"/>
                    <a:pt x="3256" y="5469"/>
                    <a:pt x="3256" y="5469"/>
                  </a:cubicBezTo>
                  <a:cubicBezTo>
                    <a:pt x="1954" y="5469"/>
                    <a:pt x="977" y="4492"/>
                    <a:pt x="977" y="3190"/>
                  </a:cubicBezTo>
                  <a:close/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6446" y="6380"/>
                    <a:pt x="6446" y="6380"/>
                    <a:pt x="6446" y="6380"/>
                  </a:cubicBezTo>
                  <a:cubicBezTo>
                    <a:pt x="6446" y="5469"/>
                    <a:pt x="6446" y="5469"/>
                    <a:pt x="6446" y="5469"/>
                  </a:cubicBezTo>
                  <a:lnTo>
                    <a:pt x="5469" y="54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</p:grpSp>
      <p:grpSp>
        <p:nvGrpSpPr>
          <p:cNvPr id="13" name="Group 14">
            <a:extLst>
              <a:ext uri="{FF2B5EF4-FFF2-40B4-BE49-F238E27FC236}">
                <a16:creationId xmlns:a16="http://schemas.microsoft.com/office/drawing/2014/main" id="{AD8BE935-4931-4C96-A761-D59354E58A1D}"/>
              </a:ext>
            </a:extLst>
          </p:cNvPr>
          <p:cNvGrpSpPr/>
          <p:nvPr/>
        </p:nvGrpSpPr>
        <p:grpSpPr>
          <a:xfrm>
            <a:off x="7255461" y="2213221"/>
            <a:ext cx="1791131" cy="1773217"/>
            <a:chOff x="6812276" y="1539127"/>
            <a:chExt cx="1343698" cy="1329913"/>
          </a:xfrm>
        </p:grpSpPr>
        <p:sp>
          <p:nvSpPr>
            <p:cNvPr id="14" name="Freeform 1">
              <a:extLst>
                <a:ext uri="{FF2B5EF4-FFF2-40B4-BE49-F238E27FC236}">
                  <a16:creationId xmlns:a16="http://schemas.microsoft.com/office/drawing/2014/main" id="{D7CBF0A1-9792-4608-8EA9-06D4408E3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2276" y="1539127"/>
              <a:ext cx="1343698" cy="1329913"/>
            </a:xfrm>
            <a:custGeom>
              <a:avLst/>
              <a:gdLst>
                <a:gd name="T0" fmla="*/ 5469 w 6447"/>
                <a:gd name="T1" fmla="*/ 5469 h 6381"/>
                <a:gd name="T2" fmla="*/ 5469 w 6447"/>
                <a:gd name="T3" fmla="*/ 5469 h 6381"/>
                <a:gd name="T4" fmla="*/ 6446 w 6447"/>
                <a:gd name="T5" fmla="*/ 3190 h 6381"/>
                <a:gd name="T6" fmla="*/ 3256 w 6447"/>
                <a:gd name="T7" fmla="*/ 0 h 6381"/>
                <a:gd name="T8" fmla="*/ 0 w 6447"/>
                <a:gd name="T9" fmla="*/ 3190 h 6381"/>
                <a:gd name="T10" fmla="*/ 3256 w 6447"/>
                <a:gd name="T11" fmla="*/ 6380 h 6381"/>
                <a:gd name="T12" fmla="*/ 6446 w 6447"/>
                <a:gd name="T13" fmla="*/ 6380 h 6381"/>
                <a:gd name="T14" fmla="*/ 6446 w 6447"/>
                <a:gd name="T15" fmla="*/ 5469 h 6381"/>
                <a:gd name="T16" fmla="*/ 5469 w 6447"/>
                <a:gd name="T17" fmla="*/ 5469 h 6381"/>
                <a:gd name="T18" fmla="*/ 5729 w 6447"/>
                <a:gd name="T19" fmla="*/ 5469 h 6381"/>
                <a:gd name="T20" fmla="*/ 5729 w 6447"/>
                <a:gd name="T21" fmla="*/ 5469 h 6381"/>
                <a:gd name="T22" fmla="*/ 5729 w 6447"/>
                <a:gd name="T23" fmla="*/ 5469 h 6381"/>
                <a:gd name="T24" fmla="*/ 5600 w 6447"/>
                <a:gd name="T25" fmla="*/ 5469 h 6381"/>
                <a:gd name="T26" fmla="*/ 5600 w 6447"/>
                <a:gd name="T27" fmla="*/ 5469 h 6381"/>
                <a:gd name="T28" fmla="*/ 5600 w 6447"/>
                <a:gd name="T29" fmla="*/ 5469 h 6381"/>
                <a:gd name="T30" fmla="*/ 5600 w 6447"/>
                <a:gd name="T31" fmla="*/ 5469 h 6381"/>
                <a:gd name="T32" fmla="*/ 5600 w 6447"/>
                <a:gd name="T33" fmla="*/ 5469 h 6381"/>
                <a:gd name="T34" fmla="*/ 5600 w 6447"/>
                <a:gd name="T35" fmla="*/ 5469 h 6381"/>
                <a:gd name="T36" fmla="*/ 5600 w 6447"/>
                <a:gd name="T37" fmla="*/ 5469 h 6381"/>
                <a:gd name="T38" fmla="*/ 5600 w 6447"/>
                <a:gd name="T39" fmla="*/ 5469 h 6381"/>
                <a:gd name="T40" fmla="*/ 5600 w 6447"/>
                <a:gd name="T41" fmla="*/ 5469 h 6381"/>
                <a:gd name="T42" fmla="*/ 5600 w 6447"/>
                <a:gd name="T43" fmla="*/ 5469 h 6381"/>
                <a:gd name="T44" fmla="*/ 5600 w 6447"/>
                <a:gd name="T45" fmla="*/ 5469 h 6381"/>
                <a:gd name="T46" fmla="*/ 5600 w 6447"/>
                <a:gd name="T47" fmla="*/ 5469 h 6381"/>
                <a:gd name="T48" fmla="*/ 5600 w 6447"/>
                <a:gd name="T49" fmla="*/ 5469 h 6381"/>
                <a:gd name="T50" fmla="*/ 5600 w 6447"/>
                <a:gd name="T51" fmla="*/ 5469 h 6381"/>
                <a:gd name="T52" fmla="*/ 5600 w 6447"/>
                <a:gd name="T53" fmla="*/ 5469 h 6381"/>
                <a:gd name="T54" fmla="*/ 5600 w 6447"/>
                <a:gd name="T55" fmla="*/ 5469 h 6381"/>
                <a:gd name="T56" fmla="*/ 5600 w 6447"/>
                <a:gd name="T57" fmla="*/ 5469 h 6381"/>
                <a:gd name="T58" fmla="*/ 5600 w 6447"/>
                <a:gd name="T59" fmla="*/ 5469 h 6381"/>
                <a:gd name="T60" fmla="*/ 5729 w 6447"/>
                <a:gd name="T61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47" h="6381"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4298" y="6380"/>
                    <a:pt x="5340" y="6380"/>
                    <a:pt x="6446" y="6380"/>
                  </a:cubicBezTo>
                  <a:cubicBezTo>
                    <a:pt x="6446" y="6119"/>
                    <a:pt x="6446" y="5794"/>
                    <a:pt x="6446" y="5469"/>
                  </a:cubicBezTo>
                  <a:cubicBezTo>
                    <a:pt x="6121" y="5469"/>
                    <a:pt x="5794" y="5469"/>
                    <a:pt x="5469" y="5469"/>
                  </a:cubicBezTo>
                  <a:close/>
                  <a:moveTo>
                    <a:pt x="5729" y="5469"/>
                  </a:moveTo>
                  <a:lnTo>
                    <a:pt x="5729" y="5469"/>
                  </a:lnTo>
                  <a:lnTo>
                    <a:pt x="5729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729" y="546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2E1ECA32-D469-419A-A8D1-4E812DDC3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2276" y="1539127"/>
              <a:ext cx="1343698" cy="1329913"/>
            </a:xfrm>
            <a:custGeom>
              <a:avLst/>
              <a:gdLst>
                <a:gd name="T0" fmla="*/ 977 w 6447"/>
                <a:gd name="T1" fmla="*/ 3190 h 6381"/>
                <a:gd name="T2" fmla="*/ 977 w 6447"/>
                <a:gd name="T3" fmla="*/ 3190 h 6381"/>
                <a:gd name="T4" fmla="*/ 3256 w 6447"/>
                <a:gd name="T5" fmla="*/ 975 h 6381"/>
                <a:gd name="T6" fmla="*/ 5469 w 6447"/>
                <a:gd name="T7" fmla="*/ 3190 h 6381"/>
                <a:gd name="T8" fmla="*/ 4819 w 6447"/>
                <a:gd name="T9" fmla="*/ 4817 h 6381"/>
                <a:gd name="T10" fmla="*/ 5469 w 6447"/>
                <a:gd name="T11" fmla="*/ 4817 h 6381"/>
                <a:gd name="T12" fmla="*/ 5469 w 6447"/>
                <a:gd name="T13" fmla="*/ 5469 h 6381"/>
                <a:gd name="T14" fmla="*/ 3256 w 6447"/>
                <a:gd name="T15" fmla="*/ 5469 h 6381"/>
                <a:gd name="T16" fmla="*/ 977 w 6447"/>
                <a:gd name="T17" fmla="*/ 3190 h 6381"/>
                <a:gd name="T18" fmla="*/ 5469 w 6447"/>
                <a:gd name="T19" fmla="*/ 5469 h 6381"/>
                <a:gd name="T20" fmla="*/ 5469 w 6447"/>
                <a:gd name="T21" fmla="*/ 5469 h 6381"/>
                <a:gd name="T22" fmla="*/ 6446 w 6447"/>
                <a:gd name="T23" fmla="*/ 3190 h 6381"/>
                <a:gd name="T24" fmla="*/ 3256 w 6447"/>
                <a:gd name="T25" fmla="*/ 0 h 6381"/>
                <a:gd name="T26" fmla="*/ 0 w 6447"/>
                <a:gd name="T27" fmla="*/ 3190 h 6381"/>
                <a:gd name="T28" fmla="*/ 3256 w 6447"/>
                <a:gd name="T29" fmla="*/ 6380 h 6381"/>
                <a:gd name="T30" fmla="*/ 6446 w 6447"/>
                <a:gd name="T31" fmla="*/ 6380 h 6381"/>
                <a:gd name="T32" fmla="*/ 6446 w 6447"/>
                <a:gd name="T33" fmla="*/ 5469 h 6381"/>
                <a:gd name="T34" fmla="*/ 5469 w 6447"/>
                <a:gd name="T35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47" h="6381">
                  <a:moveTo>
                    <a:pt x="977" y="3190"/>
                  </a:moveTo>
                  <a:lnTo>
                    <a:pt x="977" y="3190"/>
                  </a:lnTo>
                  <a:cubicBezTo>
                    <a:pt x="977" y="1952"/>
                    <a:pt x="1954" y="975"/>
                    <a:pt x="3256" y="975"/>
                  </a:cubicBezTo>
                  <a:cubicBezTo>
                    <a:pt x="4492" y="975"/>
                    <a:pt x="5469" y="1952"/>
                    <a:pt x="5469" y="3190"/>
                  </a:cubicBezTo>
                  <a:cubicBezTo>
                    <a:pt x="5469" y="3775"/>
                    <a:pt x="5273" y="4361"/>
                    <a:pt x="4819" y="4817"/>
                  </a:cubicBezTo>
                  <a:cubicBezTo>
                    <a:pt x="5469" y="4817"/>
                    <a:pt x="5469" y="4817"/>
                    <a:pt x="5469" y="4817"/>
                  </a:cubicBezTo>
                  <a:cubicBezTo>
                    <a:pt x="5469" y="5469"/>
                    <a:pt x="5469" y="5469"/>
                    <a:pt x="5469" y="5469"/>
                  </a:cubicBezTo>
                  <a:cubicBezTo>
                    <a:pt x="3256" y="5469"/>
                    <a:pt x="3256" y="5469"/>
                    <a:pt x="3256" y="5469"/>
                  </a:cubicBezTo>
                  <a:cubicBezTo>
                    <a:pt x="1954" y="5469"/>
                    <a:pt x="977" y="4492"/>
                    <a:pt x="977" y="3190"/>
                  </a:cubicBezTo>
                  <a:close/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6446" y="6380"/>
                    <a:pt x="6446" y="6380"/>
                    <a:pt x="6446" y="6380"/>
                  </a:cubicBezTo>
                  <a:cubicBezTo>
                    <a:pt x="6446" y="5469"/>
                    <a:pt x="6446" y="5469"/>
                    <a:pt x="6446" y="5469"/>
                  </a:cubicBezTo>
                  <a:lnTo>
                    <a:pt x="5469" y="54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</p:grpSp>
      <p:sp>
        <p:nvSpPr>
          <p:cNvPr id="16" name="TextBox 17">
            <a:extLst>
              <a:ext uri="{FF2B5EF4-FFF2-40B4-BE49-F238E27FC236}">
                <a16:creationId xmlns:a16="http://schemas.microsoft.com/office/drawing/2014/main" id="{F64E40BF-1E4B-47FF-8484-FD85C2814001}"/>
              </a:ext>
            </a:extLst>
          </p:cNvPr>
          <p:cNvSpPr txBox="1"/>
          <p:nvPr/>
        </p:nvSpPr>
        <p:spPr>
          <a:xfrm>
            <a:off x="950673" y="2811241"/>
            <a:ext cx="1125707" cy="492414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25,6M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479A89FF-8C2E-41F1-BABB-2DE48CFEF0DF}"/>
              </a:ext>
            </a:extLst>
          </p:cNvPr>
          <p:cNvSpPr txBox="1"/>
          <p:nvPr/>
        </p:nvSpPr>
        <p:spPr>
          <a:xfrm>
            <a:off x="3221336" y="2745515"/>
            <a:ext cx="1125707" cy="492414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70%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EBF0C484-1CEE-4046-A176-55211B5DEB78}"/>
              </a:ext>
            </a:extLst>
          </p:cNvPr>
          <p:cNvSpPr txBox="1"/>
          <p:nvPr/>
        </p:nvSpPr>
        <p:spPr>
          <a:xfrm>
            <a:off x="5493742" y="2749671"/>
            <a:ext cx="1125707" cy="492414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20%</a:t>
            </a: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B895E876-CB96-4403-88ED-4B07515D1EC2}"/>
              </a:ext>
            </a:extLst>
          </p:cNvPr>
          <p:cNvSpPr txBox="1"/>
          <p:nvPr/>
        </p:nvSpPr>
        <p:spPr>
          <a:xfrm>
            <a:off x="7648642" y="2749839"/>
            <a:ext cx="1125707" cy="492414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8,9/10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BAF5C909-4218-484E-822D-EE2F9E80D921}"/>
              </a:ext>
            </a:extLst>
          </p:cNvPr>
          <p:cNvSpPr txBox="1"/>
          <p:nvPr/>
        </p:nvSpPr>
        <p:spPr>
          <a:xfrm>
            <a:off x="782892" y="4384828"/>
            <a:ext cx="1609490" cy="707872"/>
          </a:xfrm>
          <a:prstGeom prst="rect">
            <a:avLst/>
          </a:prstGeom>
          <a:noFill/>
        </p:spPr>
        <p:txBody>
          <a:bodyPr wrap="square" lIns="0" tIns="60946" rIns="0" bIns="0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Lato Regular"/>
                <a:cs typeface="Lato Regular"/>
              </a:rPr>
              <a:t>De </a:t>
            </a:r>
            <a:r>
              <a:rPr lang="en-US" sz="1500" dirty="0" err="1">
                <a:solidFill>
                  <a:schemeClr val="tx2"/>
                </a:solidFill>
                <a:latin typeface="Lato Regular"/>
                <a:cs typeface="Lato Regular"/>
              </a:rPr>
              <a:t>nuitées</a:t>
            </a:r>
            <a:r>
              <a:rPr lang="en-US" sz="1500" dirty="0">
                <a:solidFill>
                  <a:schemeClr val="tx2"/>
                </a:solidFill>
                <a:latin typeface="Lato Regular"/>
                <a:cs typeface="Lato Regular"/>
              </a:rPr>
              <a:t> pour</a:t>
            </a:r>
          </a:p>
          <a:p>
            <a:r>
              <a:rPr lang="en-US" sz="1500" dirty="0">
                <a:solidFill>
                  <a:schemeClr val="tx2"/>
                </a:solidFill>
                <a:latin typeface="Lato Regular"/>
                <a:cs typeface="Lato Regular"/>
              </a:rPr>
              <a:t>217 K </a:t>
            </a:r>
            <a:r>
              <a:rPr lang="en-US" sz="1500" dirty="0" err="1">
                <a:solidFill>
                  <a:schemeClr val="tx2"/>
                </a:solidFill>
                <a:latin typeface="Lato Regular"/>
                <a:cs typeface="Lato Regular"/>
              </a:rPr>
              <a:t>lits</a:t>
            </a:r>
            <a:r>
              <a:rPr lang="en-US" sz="1500" dirty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</a:p>
          <a:p>
            <a:endParaRPr lang="en-US" sz="1200" dirty="0">
              <a:latin typeface="Lato Light"/>
              <a:cs typeface="Lato Light"/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FC6ED220-7462-4A09-AF4E-5F9CF131EE63}"/>
              </a:ext>
            </a:extLst>
          </p:cNvPr>
          <p:cNvSpPr txBox="1"/>
          <p:nvPr/>
        </p:nvSpPr>
        <p:spPr>
          <a:xfrm>
            <a:off x="3297024" y="4412445"/>
            <a:ext cx="1943516" cy="523206"/>
          </a:xfrm>
          <a:prstGeom prst="rect">
            <a:avLst/>
          </a:prstGeom>
          <a:noFill/>
        </p:spPr>
        <p:txBody>
          <a:bodyPr wrap="square" lIns="0" tIns="60946" rIns="0" bIns="0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Lato Regular"/>
                <a:cs typeface="Lato Regular"/>
              </a:rPr>
              <a:t>De </a:t>
            </a:r>
            <a:r>
              <a:rPr lang="en-US" sz="1500" dirty="0" err="1">
                <a:solidFill>
                  <a:schemeClr val="tx2"/>
                </a:solidFill>
                <a:latin typeface="Lato Regular"/>
                <a:cs typeface="Lato Regular"/>
              </a:rPr>
              <a:t>nuitées</a:t>
            </a:r>
            <a:r>
              <a:rPr lang="en-US" sz="1500" dirty="0">
                <a:solidFill>
                  <a:schemeClr val="tx2"/>
                </a:solidFill>
                <a:latin typeface="Lato Regular"/>
                <a:cs typeface="Lato Regular"/>
              </a:rPr>
              <a:t> non </a:t>
            </a:r>
            <a:r>
              <a:rPr lang="en-US" sz="1500" dirty="0" err="1">
                <a:solidFill>
                  <a:schemeClr val="tx2"/>
                </a:solidFill>
                <a:latin typeface="Lato Regular"/>
                <a:cs typeface="Lato Regular"/>
              </a:rPr>
              <a:t>marchandes</a:t>
            </a:r>
            <a:endParaRPr lang="en-US" sz="1500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124F7A87-0240-4D0F-92BF-D948FA629FD2}"/>
              </a:ext>
            </a:extLst>
          </p:cNvPr>
          <p:cNvSpPr txBox="1"/>
          <p:nvPr/>
        </p:nvSpPr>
        <p:spPr>
          <a:xfrm>
            <a:off x="5252765" y="4412445"/>
            <a:ext cx="1791131" cy="523206"/>
          </a:xfrm>
          <a:prstGeom prst="rect">
            <a:avLst/>
          </a:prstGeom>
          <a:noFill/>
        </p:spPr>
        <p:txBody>
          <a:bodyPr wrap="square" lIns="0" tIns="60946" rIns="0" bIns="0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Lato Regular"/>
                <a:cs typeface="Lato Regular"/>
              </a:rPr>
              <a:t>Des </a:t>
            </a:r>
            <a:r>
              <a:rPr lang="en-US" sz="1500" dirty="0" err="1">
                <a:solidFill>
                  <a:schemeClr val="tx2"/>
                </a:solidFill>
                <a:latin typeface="Lato Regular"/>
                <a:cs typeface="Lato Regular"/>
              </a:rPr>
              <a:t>séjours</a:t>
            </a:r>
            <a:r>
              <a:rPr lang="en-US" sz="1500" dirty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en-US" sz="1500" dirty="0" err="1">
                <a:solidFill>
                  <a:schemeClr val="tx2"/>
                </a:solidFill>
                <a:latin typeface="Lato Regular"/>
                <a:cs typeface="Lato Regular"/>
              </a:rPr>
              <a:t>réservés</a:t>
            </a:r>
            <a:r>
              <a:rPr lang="en-US" sz="1500" dirty="0">
                <a:solidFill>
                  <a:schemeClr val="tx2"/>
                </a:solidFill>
                <a:latin typeface="Lato Regular"/>
                <a:cs typeface="Lato Regular"/>
              </a:rPr>
              <a:t> par internet</a:t>
            </a:r>
          </a:p>
        </p:txBody>
      </p:sp>
      <p:sp>
        <p:nvSpPr>
          <p:cNvPr id="26" name="TextBox 27">
            <a:extLst>
              <a:ext uri="{FF2B5EF4-FFF2-40B4-BE49-F238E27FC236}">
                <a16:creationId xmlns:a16="http://schemas.microsoft.com/office/drawing/2014/main" id="{69D54FB2-DCA7-4864-A7FB-B983ED89A0A5}"/>
              </a:ext>
            </a:extLst>
          </p:cNvPr>
          <p:cNvSpPr txBox="1"/>
          <p:nvPr/>
        </p:nvSpPr>
        <p:spPr>
          <a:xfrm>
            <a:off x="7648642" y="4523056"/>
            <a:ext cx="1609490" cy="292374"/>
          </a:xfrm>
          <a:prstGeom prst="rect">
            <a:avLst/>
          </a:prstGeom>
          <a:noFill/>
        </p:spPr>
        <p:txBody>
          <a:bodyPr wrap="square" lIns="0" tIns="60946" rIns="0" bIns="0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Lato Regular"/>
                <a:cs typeface="Lato Regular"/>
              </a:rPr>
              <a:t>De satisfaction</a:t>
            </a:r>
          </a:p>
        </p:txBody>
      </p:sp>
      <p:grpSp>
        <p:nvGrpSpPr>
          <p:cNvPr id="40" name="Group 14">
            <a:extLst>
              <a:ext uri="{FF2B5EF4-FFF2-40B4-BE49-F238E27FC236}">
                <a16:creationId xmlns:a16="http://schemas.microsoft.com/office/drawing/2014/main" id="{4E285861-9FD3-40C6-BA32-4C6BA9FF59C9}"/>
              </a:ext>
            </a:extLst>
          </p:cNvPr>
          <p:cNvGrpSpPr/>
          <p:nvPr/>
        </p:nvGrpSpPr>
        <p:grpSpPr>
          <a:xfrm>
            <a:off x="9351130" y="2213221"/>
            <a:ext cx="1791131" cy="1773217"/>
            <a:chOff x="6812276" y="1539127"/>
            <a:chExt cx="1343698" cy="1329913"/>
          </a:xfrm>
        </p:grpSpPr>
        <p:sp>
          <p:nvSpPr>
            <p:cNvPr id="41" name="Freeform 1">
              <a:extLst>
                <a:ext uri="{FF2B5EF4-FFF2-40B4-BE49-F238E27FC236}">
                  <a16:creationId xmlns:a16="http://schemas.microsoft.com/office/drawing/2014/main" id="{819185BF-0F2D-462F-B702-734E0472A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2276" y="1539127"/>
              <a:ext cx="1343698" cy="1329913"/>
            </a:xfrm>
            <a:custGeom>
              <a:avLst/>
              <a:gdLst>
                <a:gd name="T0" fmla="*/ 5469 w 6447"/>
                <a:gd name="T1" fmla="*/ 5469 h 6381"/>
                <a:gd name="T2" fmla="*/ 5469 w 6447"/>
                <a:gd name="T3" fmla="*/ 5469 h 6381"/>
                <a:gd name="T4" fmla="*/ 6446 w 6447"/>
                <a:gd name="T5" fmla="*/ 3190 h 6381"/>
                <a:gd name="T6" fmla="*/ 3256 w 6447"/>
                <a:gd name="T7" fmla="*/ 0 h 6381"/>
                <a:gd name="T8" fmla="*/ 0 w 6447"/>
                <a:gd name="T9" fmla="*/ 3190 h 6381"/>
                <a:gd name="T10" fmla="*/ 3256 w 6447"/>
                <a:gd name="T11" fmla="*/ 6380 h 6381"/>
                <a:gd name="T12" fmla="*/ 6446 w 6447"/>
                <a:gd name="T13" fmla="*/ 6380 h 6381"/>
                <a:gd name="T14" fmla="*/ 6446 w 6447"/>
                <a:gd name="T15" fmla="*/ 5469 h 6381"/>
                <a:gd name="T16" fmla="*/ 5469 w 6447"/>
                <a:gd name="T17" fmla="*/ 5469 h 6381"/>
                <a:gd name="T18" fmla="*/ 5729 w 6447"/>
                <a:gd name="T19" fmla="*/ 5469 h 6381"/>
                <a:gd name="T20" fmla="*/ 5729 w 6447"/>
                <a:gd name="T21" fmla="*/ 5469 h 6381"/>
                <a:gd name="T22" fmla="*/ 5729 w 6447"/>
                <a:gd name="T23" fmla="*/ 5469 h 6381"/>
                <a:gd name="T24" fmla="*/ 5600 w 6447"/>
                <a:gd name="T25" fmla="*/ 5469 h 6381"/>
                <a:gd name="T26" fmla="*/ 5600 w 6447"/>
                <a:gd name="T27" fmla="*/ 5469 h 6381"/>
                <a:gd name="T28" fmla="*/ 5600 w 6447"/>
                <a:gd name="T29" fmla="*/ 5469 h 6381"/>
                <a:gd name="T30" fmla="*/ 5600 w 6447"/>
                <a:gd name="T31" fmla="*/ 5469 h 6381"/>
                <a:gd name="T32" fmla="*/ 5600 w 6447"/>
                <a:gd name="T33" fmla="*/ 5469 h 6381"/>
                <a:gd name="T34" fmla="*/ 5600 w 6447"/>
                <a:gd name="T35" fmla="*/ 5469 h 6381"/>
                <a:gd name="T36" fmla="*/ 5600 w 6447"/>
                <a:gd name="T37" fmla="*/ 5469 h 6381"/>
                <a:gd name="T38" fmla="*/ 5600 w 6447"/>
                <a:gd name="T39" fmla="*/ 5469 h 6381"/>
                <a:gd name="T40" fmla="*/ 5600 w 6447"/>
                <a:gd name="T41" fmla="*/ 5469 h 6381"/>
                <a:gd name="T42" fmla="*/ 5600 w 6447"/>
                <a:gd name="T43" fmla="*/ 5469 h 6381"/>
                <a:gd name="T44" fmla="*/ 5600 w 6447"/>
                <a:gd name="T45" fmla="*/ 5469 h 6381"/>
                <a:gd name="T46" fmla="*/ 5600 w 6447"/>
                <a:gd name="T47" fmla="*/ 5469 h 6381"/>
                <a:gd name="T48" fmla="*/ 5600 w 6447"/>
                <a:gd name="T49" fmla="*/ 5469 h 6381"/>
                <a:gd name="T50" fmla="*/ 5600 w 6447"/>
                <a:gd name="T51" fmla="*/ 5469 h 6381"/>
                <a:gd name="T52" fmla="*/ 5600 w 6447"/>
                <a:gd name="T53" fmla="*/ 5469 h 6381"/>
                <a:gd name="T54" fmla="*/ 5600 w 6447"/>
                <a:gd name="T55" fmla="*/ 5469 h 6381"/>
                <a:gd name="T56" fmla="*/ 5600 w 6447"/>
                <a:gd name="T57" fmla="*/ 5469 h 6381"/>
                <a:gd name="T58" fmla="*/ 5600 w 6447"/>
                <a:gd name="T59" fmla="*/ 5469 h 6381"/>
                <a:gd name="T60" fmla="*/ 5729 w 6447"/>
                <a:gd name="T61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47" h="6381"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4298" y="6380"/>
                    <a:pt x="5340" y="6380"/>
                    <a:pt x="6446" y="6380"/>
                  </a:cubicBezTo>
                  <a:cubicBezTo>
                    <a:pt x="6446" y="6119"/>
                    <a:pt x="6446" y="5794"/>
                    <a:pt x="6446" y="5469"/>
                  </a:cubicBezTo>
                  <a:cubicBezTo>
                    <a:pt x="6121" y="5469"/>
                    <a:pt x="5794" y="5469"/>
                    <a:pt x="5469" y="5469"/>
                  </a:cubicBezTo>
                  <a:close/>
                  <a:moveTo>
                    <a:pt x="5729" y="5469"/>
                  </a:moveTo>
                  <a:lnTo>
                    <a:pt x="5729" y="5469"/>
                  </a:lnTo>
                  <a:lnTo>
                    <a:pt x="5729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729" y="546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  <p:sp>
          <p:nvSpPr>
            <p:cNvPr id="42" name="Freeform 2">
              <a:extLst>
                <a:ext uri="{FF2B5EF4-FFF2-40B4-BE49-F238E27FC236}">
                  <a16:creationId xmlns:a16="http://schemas.microsoft.com/office/drawing/2014/main" id="{97A9AC0B-CC23-45F6-BCF6-946BC71AF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2276" y="1539127"/>
              <a:ext cx="1343698" cy="1329913"/>
            </a:xfrm>
            <a:custGeom>
              <a:avLst/>
              <a:gdLst>
                <a:gd name="T0" fmla="*/ 977 w 6447"/>
                <a:gd name="T1" fmla="*/ 3190 h 6381"/>
                <a:gd name="T2" fmla="*/ 977 w 6447"/>
                <a:gd name="T3" fmla="*/ 3190 h 6381"/>
                <a:gd name="T4" fmla="*/ 3256 w 6447"/>
                <a:gd name="T5" fmla="*/ 975 h 6381"/>
                <a:gd name="T6" fmla="*/ 5469 w 6447"/>
                <a:gd name="T7" fmla="*/ 3190 h 6381"/>
                <a:gd name="T8" fmla="*/ 4819 w 6447"/>
                <a:gd name="T9" fmla="*/ 4817 h 6381"/>
                <a:gd name="T10" fmla="*/ 5469 w 6447"/>
                <a:gd name="T11" fmla="*/ 4817 h 6381"/>
                <a:gd name="T12" fmla="*/ 5469 w 6447"/>
                <a:gd name="T13" fmla="*/ 5469 h 6381"/>
                <a:gd name="T14" fmla="*/ 3256 w 6447"/>
                <a:gd name="T15" fmla="*/ 5469 h 6381"/>
                <a:gd name="T16" fmla="*/ 977 w 6447"/>
                <a:gd name="T17" fmla="*/ 3190 h 6381"/>
                <a:gd name="T18" fmla="*/ 5469 w 6447"/>
                <a:gd name="T19" fmla="*/ 5469 h 6381"/>
                <a:gd name="T20" fmla="*/ 5469 w 6447"/>
                <a:gd name="T21" fmla="*/ 5469 h 6381"/>
                <a:gd name="T22" fmla="*/ 6446 w 6447"/>
                <a:gd name="T23" fmla="*/ 3190 h 6381"/>
                <a:gd name="T24" fmla="*/ 3256 w 6447"/>
                <a:gd name="T25" fmla="*/ 0 h 6381"/>
                <a:gd name="T26" fmla="*/ 0 w 6447"/>
                <a:gd name="T27" fmla="*/ 3190 h 6381"/>
                <a:gd name="T28" fmla="*/ 3256 w 6447"/>
                <a:gd name="T29" fmla="*/ 6380 h 6381"/>
                <a:gd name="T30" fmla="*/ 6446 w 6447"/>
                <a:gd name="T31" fmla="*/ 6380 h 6381"/>
                <a:gd name="T32" fmla="*/ 6446 w 6447"/>
                <a:gd name="T33" fmla="*/ 5469 h 6381"/>
                <a:gd name="T34" fmla="*/ 5469 w 6447"/>
                <a:gd name="T35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47" h="6381">
                  <a:moveTo>
                    <a:pt x="977" y="3190"/>
                  </a:moveTo>
                  <a:lnTo>
                    <a:pt x="977" y="3190"/>
                  </a:lnTo>
                  <a:cubicBezTo>
                    <a:pt x="977" y="1952"/>
                    <a:pt x="1954" y="975"/>
                    <a:pt x="3256" y="975"/>
                  </a:cubicBezTo>
                  <a:cubicBezTo>
                    <a:pt x="4492" y="975"/>
                    <a:pt x="5469" y="1952"/>
                    <a:pt x="5469" y="3190"/>
                  </a:cubicBezTo>
                  <a:cubicBezTo>
                    <a:pt x="5469" y="3775"/>
                    <a:pt x="5273" y="4361"/>
                    <a:pt x="4819" y="4817"/>
                  </a:cubicBezTo>
                  <a:cubicBezTo>
                    <a:pt x="5469" y="4817"/>
                    <a:pt x="5469" y="4817"/>
                    <a:pt x="5469" y="4817"/>
                  </a:cubicBezTo>
                  <a:cubicBezTo>
                    <a:pt x="5469" y="5469"/>
                    <a:pt x="5469" y="5469"/>
                    <a:pt x="5469" y="5469"/>
                  </a:cubicBezTo>
                  <a:cubicBezTo>
                    <a:pt x="3256" y="5469"/>
                    <a:pt x="3256" y="5469"/>
                    <a:pt x="3256" y="5469"/>
                  </a:cubicBezTo>
                  <a:cubicBezTo>
                    <a:pt x="1954" y="5469"/>
                    <a:pt x="977" y="4492"/>
                    <a:pt x="977" y="3190"/>
                  </a:cubicBezTo>
                  <a:close/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6446" y="6380"/>
                    <a:pt x="6446" y="6380"/>
                    <a:pt x="6446" y="6380"/>
                  </a:cubicBezTo>
                  <a:cubicBezTo>
                    <a:pt x="6446" y="5469"/>
                    <a:pt x="6446" y="5469"/>
                    <a:pt x="6446" y="5469"/>
                  </a:cubicBezTo>
                  <a:lnTo>
                    <a:pt x="5469" y="546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</p:grpSp>
      <p:sp>
        <p:nvSpPr>
          <p:cNvPr id="43" name="TextBox 20">
            <a:extLst>
              <a:ext uri="{FF2B5EF4-FFF2-40B4-BE49-F238E27FC236}">
                <a16:creationId xmlns:a16="http://schemas.microsoft.com/office/drawing/2014/main" id="{9AC52F03-4BB0-4BB7-84C8-F52F9EF38C0A}"/>
              </a:ext>
            </a:extLst>
          </p:cNvPr>
          <p:cNvSpPr txBox="1"/>
          <p:nvPr/>
        </p:nvSpPr>
        <p:spPr>
          <a:xfrm>
            <a:off x="9744311" y="2749839"/>
            <a:ext cx="1125707" cy="492414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89%</a:t>
            </a: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BFC59AEA-1217-45EA-8DD1-FA8F8FEC5E39}"/>
              </a:ext>
            </a:extLst>
          </p:cNvPr>
          <p:cNvSpPr txBox="1"/>
          <p:nvPr/>
        </p:nvSpPr>
        <p:spPr>
          <a:xfrm>
            <a:off x="9744311" y="4479250"/>
            <a:ext cx="1609490" cy="523206"/>
          </a:xfrm>
          <a:prstGeom prst="rect">
            <a:avLst/>
          </a:prstGeom>
          <a:noFill/>
        </p:spPr>
        <p:txBody>
          <a:bodyPr wrap="square" lIns="0" tIns="60946" rIns="0" bIns="0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Lato Regular"/>
                <a:cs typeface="Lato Regular"/>
              </a:rPr>
              <a:t>De clientele française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F59C25B-9AEB-4A40-83D0-F3C1F7434755}"/>
              </a:ext>
            </a:extLst>
          </p:cNvPr>
          <p:cNvSpPr txBox="1"/>
          <p:nvPr/>
        </p:nvSpPr>
        <p:spPr>
          <a:xfrm>
            <a:off x="3246668" y="5497141"/>
            <a:ext cx="5566139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Les marchés prioritaires </a:t>
            </a:r>
          </a:p>
          <a:p>
            <a:pPr algn="ctr"/>
            <a:r>
              <a:rPr lang="fr-FR" dirty="0"/>
              <a:t>Grand Paris, Bassin Lyonnais Grenoble, </a:t>
            </a:r>
          </a:p>
          <a:p>
            <a:pPr algn="ctr"/>
            <a:r>
              <a:rPr lang="fr-FR" dirty="0"/>
              <a:t>Sur l’Europe : l’Allemagne, la Belgique, la Hollande, Suisse</a:t>
            </a:r>
          </a:p>
        </p:txBody>
      </p:sp>
    </p:spTree>
    <p:extLst>
      <p:ext uri="{BB962C8B-B14F-4D97-AF65-F5344CB8AC3E}">
        <p14:creationId xmlns:p14="http://schemas.microsoft.com/office/powerpoint/2010/main" val="205876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E9243-C293-4335-AB47-CF7C314E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ighlight>
                  <a:srgbClr val="F5C500"/>
                </a:highlight>
              </a:rPr>
              <a:t>Les Montagnes du Jura</a:t>
            </a:r>
            <a:br>
              <a:rPr lang="fr-FR" dirty="0"/>
            </a:br>
            <a:r>
              <a:rPr lang="fr-FR" dirty="0"/>
              <a:t>Une destination qui grimpe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71FEE22-E411-4C2D-A1D9-4067AA3E6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841500"/>
            <a:ext cx="10988040" cy="4705074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Une – jeune - marque qui est maintenant installée dans le paysage touristique français</a:t>
            </a:r>
          </a:p>
          <a:p>
            <a:endParaRPr lang="fr-FR" dirty="0"/>
          </a:p>
          <a:p>
            <a:r>
              <a:rPr lang="fr-FR" dirty="0"/>
              <a:t>La force du mot « Jura »</a:t>
            </a:r>
          </a:p>
          <a:p>
            <a:endParaRPr lang="fr-F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/>
              <a:t>Une forte désirabilité surtout sur la saison hivernale</a:t>
            </a:r>
          </a:p>
          <a:p>
            <a:endParaRPr lang="fr-FR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dirty="0"/>
              <a:t>Des fortes qualités physiques </a:t>
            </a:r>
          </a:p>
          <a:p>
            <a:pPr lvl="1"/>
            <a:r>
              <a:rPr lang="fr-FR" dirty="0"/>
              <a:t>Un physique varié de qualité (paysages, et pratiques sportives, typé montagne et moyenne montagne mais accessible à tous)</a:t>
            </a:r>
          </a:p>
          <a:p>
            <a:pPr lvl="1"/>
            <a:r>
              <a:rPr lang="fr-FR" dirty="0"/>
              <a:t>Une véritable image nordique en hiver qui peut distinguer le massif des concurrents</a:t>
            </a:r>
          </a:p>
          <a:p>
            <a:pPr lvl="1"/>
            <a:r>
              <a:rPr lang="fr-FR" dirty="0"/>
              <a:t>Des paysages marqués par les saisons &gt; diversité</a:t>
            </a:r>
          </a:p>
          <a:p>
            <a:pPr lvl="1"/>
            <a:r>
              <a:rPr lang="fr-FR" dirty="0"/>
              <a:t>Forte présence de l’eau rivière, lacs cascades…</a:t>
            </a:r>
          </a:p>
          <a:p>
            <a:endParaRPr lang="fr-FR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fr-FR" dirty="0"/>
              <a:t>Des actifs certains pour construire une offre singulière</a:t>
            </a:r>
          </a:p>
          <a:p>
            <a:pPr lvl="1"/>
            <a:r>
              <a:rPr lang="fr-FR" sz="2100" dirty="0"/>
              <a:t>Des sites patrimoniaux, des savoir-faire à découvrir plus nombreux que dans les autres massifs.</a:t>
            </a:r>
          </a:p>
          <a:p>
            <a:pPr lvl="1"/>
            <a:r>
              <a:rPr lang="fr-FR" sz="2100" dirty="0"/>
              <a:t>Un territoire habité à l’année </a:t>
            </a:r>
            <a:r>
              <a:rPr lang="fr-FR" sz="2100" dirty="0">
                <a:sym typeface="Wingdings" panose="05000000000000000000" pitchFamily="2" charset="2"/>
              </a:rPr>
              <a:t> a</a:t>
            </a:r>
            <a:r>
              <a:rPr lang="fr-FR" sz="2100" dirty="0"/>
              <a:t>uthenticité et qualité de l'accueil</a:t>
            </a:r>
          </a:p>
          <a:p>
            <a:pPr lvl="1"/>
            <a:r>
              <a:rPr lang="fr-FR" sz="2100" dirty="0"/>
              <a:t>Un territoire préservé, environnement/nature/calme ++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8296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E9243-C293-4335-AB47-CF7C314E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ighlight>
                  <a:srgbClr val="F5C500"/>
                </a:highlight>
              </a:rPr>
              <a:t>Les Montagnes du Jura</a:t>
            </a:r>
            <a:br>
              <a:rPr lang="fr-FR" dirty="0"/>
            </a:br>
            <a:r>
              <a:rPr lang="fr-FR" dirty="0"/>
              <a:t>les axes de progression 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71FEE22-E411-4C2D-A1D9-4067AA3E6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841500"/>
            <a:ext cx="10988040" cy="4221490"/>
          </a:xfrm>
        </p:spPr>
        <p:txBody>
          <a:bodyPr>
            <a:normAutofit/>
          </a:bodyPr>
          <a:lstStyle/>
          <a:p>
            <a:r>
              <a:rPr lang="fr-FR" dirty="0"/>
              <a:t>Une plus forte pédagogie sur la marque à faire auprès des acteurs économiques de la destination</a:t>
            </a:r>
          </a:p>
          <a:p>
            <a:endParaRPr lang="fr-FR" dirty="0"/>
          </a:p>
          <a:p>
            <a:r>
              <a:rPr lang="fr-FR" dirty="0"/>
              <a:t>Une offre 4 saisons à mieux faire émerger</a:t>
            </a:r>
          </a:p>
          <a:p>
            <a:endParaRPr lang="fr-FR" dirty="0"/>
          </a:p>
          <a:p>
            <a:r>
              <a:rPr lang="fr-FR" dirty="0"/>
              <a:t>Un développement à opérer sur le digital</a:t>
            </a:r>
          </a:p>
        </p:txBody>
      </p:sp>
    </p:spTree>
    <p:extLst>
      <p:ext uri="{BB962C8B-B14F-4D97-AF65-F5344CB8AC3E}">
        <p14:creationId xmlns:p14="http://schemas.microsoft.com/office/powerpoint/2010/main" val="2130879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E9243-C293-4335-AB47-CF7C314E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ighlight>
                  <a:srgbClr val="F5C500"/>
                </a:highlight>
              </a:rPr>
              <a:t>Le Massif des Vosges </a:t>
            </a:r>
            <a:r>
              <a:rPr lang="fr-FR" dirty="0"/>
              <a:t>- la signature « Vosges du Sud »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71FEE22-E411-4C2D-A1D9-4067AA3E6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614813"/>
            <a:ext cx="10988040" cy="4124629"/>
          </a:xfrm>
        </p:spPr>
        <p:txBody>
          <a:bodyPr>
            <a:normAutofit lnSpcReduction="10000"/>
          </a:bodyPr>
          <a:lstStyle/>
          <a:p>
            <a:pPr marL="285750" lvl="0" indent="-285750">
              <a:buFontTx/>
              <a:buChar char="-"/>
            </a:pPr>
            <a:r>
              <a:rPr lang="fr-FR" sz="2200" dirty="0">
                <a:highlight>
                  <a:srgbClr val="FFFFFF"/>
                </a:highlight>
                <a:latin typeface="PT Sans" panose="020B0503020203020204" pitchFamily="34" charset="0"/>
                <a:ea typeface="PT Sans" panose="020B0503020203020204" pitchFamily="34" charset="0"/>
                <a:cs typeface="Arial" pitchFamily="34" charset="0"/>
              </a:rPr>
              <a:t>S’appuyer sur la force d’action du Massif des Vosges et assurer la visibilité des offres du sud du Massif des Vosges pour les destinations de Destination 70 et de Belfort</a:t>
            </a:r>
          </a:p>
          <a:p>
            <a:pPr marL="285750" lvl="0" indent="-285750">
              <a:buFontTx/>
              <a:buChar char="-"/>
            </a:pPr>
            <a:endParaRPr lang="fr-FR" sz="2200" dirty="0">
              <a:highlight>
                <a:srgbClr val="FFFFFF"/>
              </a:highlight>
              <a:latin typeface="PT Sans" panose="020B0503020203020204" pitchFamily="34" charset="0"/>
              <a:ea typeface="PT Sans" panose="020B0503020203020204" pitchFamily="34" charset="0"/>
              <a:cs typeface="Arial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fr-FR" sz="2200" dirty="0">
                <a:highlight>
                  <a:srgbClr val="FFFFFF"/>
                </a:highlight>
                <a:latin typeface="PT Sans" panose="020B0503020203020204" pitchFamily="34" charset="0"/>
                <a:ea typeface="PT Sans" panose="020B0503020203020204" pitchFamily="34" charset="0"/>
                <a:cs typeface="Arial" pitchFamily="34" charset="0"/>
              </a:rPr>
              <a:t>Structurer la complémentarité en utilisant les outils proposés par Massif des Vosges (kit de communication, nouveau logo…) </a:t>
            </a:r>
          </a:p>
          <a:p>
            <a:pPr marL="285750" lvl="0" indent="-285750">
              <a:buFontTx/>
              <a:buChar char="-"/>
            </a:pPr>
            <a:endParaRPr lang="fr-FR" sz="2200" dirty="0">
              <a:highlight>
                <a:srgbClr val="FFFFFF"/>
              </a:highlight>
              <a:latin typeface="PT Sans" panose="020B0503020203020204" pitchFamily="34" charset="0"/>
              <a:ea typeface="PT Sans" panose="020B0503020203020204" pitchFamily="34" charset="0"/>
              <a:cs typeface="Arial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fr-FR" sz="2200" dirty="0">
                <a:highlight>
                  <a:srgbClr val="FFFFFF"/>
                </a:highlight>
                <a:latin typeface="PT Sans" panose="020B0503020203020204" pitchFamily="34" charset="0"/>
                <a:ea typeface="PT Sans" panose="020B0503020203020204" pitchFamily="34" charset="0"/>
                <a:cs typeface="Arial" pitchFamily="34" charset="0"/>
              </a:rPr>
              <a:t>Adapter l’angle éditorial et les vocables portés par Massif des Vosges (Montagne Buissonnière) dans l’ensemble des actions à destination des clientèles prioritaires </a:t>
            </a:r>
          </a:p>
          <a:p>
            <a:pPr marL="285750" lvl="0" indent="-285750">
              <a:buFontTx/>
              <a:buChar char="-"/>
            </a:pPr>
            <a:endParaRPr lang="fr-FR" sz="2200" dirty="0">
              <a:highlight>
                <a:srgbClr val="FFFFFF"/>
              </a:highlight>
              <a:latin typeface="PT Sans" panose="020B0503020203020204" pitchFamily="34" charset="0"/>
              <a:ea typeface="PT Sans" panose="020B0503020203020204" pitchFamily="34" charset="0"/>
              <a:cs typeface="Arial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fr-FR" sz="2200" dirty="0">
                <a:highlight>
                  <a:srgbClr val="FFFFFF"/>
                </a:highlight>
                <a:latin typeface="PT Sans" panose="020B0503020203020204" pitchFamily="34" charset="0"/>
                <a:ea typeface="PT Sans" panose="020B0503020203020204" pitchFamily="34" charset="0"/>
                <a:cs typeface="Arial" pitchFamily="34" charset="0"/>
              </a:rPr>
              <a:t>Créer des offres pertinentes afin de répondre aux enjeux de Massif des Vosges ET de Bourgogne-Franche-Comté Tourisme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01752A-3A87-42F2-AF55-11E2EE1863BB}"/>
              </a:ext>
            </a:extLst>
          </p:cNvPr>
          <p:cNvSpPr txBox="1"/>
          <p:nvPr/>
        </p:nvSpPr>
        <p:spPr>
          <a:xfrm>
            <a:off x="3498229" y="5679998"/>
            <a:ext cx="4990661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Les marchés prioritaires </a:t>
            </a:r>
          </a:p>
          <a:p>
            <a:pPr algn="ctr"/>
            <a:r>
              <a:rPr lang="fr-FR" dirty="0"/>
              <a:t>Grand Paris, Grand Est</a:t>
            </a:r>
          </a:p>
          <a:p>
            <a:pPr algn="ctr"/>
            <a:r>
              <a:rPr lang="fr-FR" dirty="0"/>
              <a:t>Sur l’Europe : l’Allemagne, la Belgique, la Hollande, </a:t>
            </a:r>
          </a:p>
        </p:txBody>
      </p:sp>
    </p:spTree>
    <p:extLst>
      <p:ext uri="{BB962C8B-B14F-4D97-AF65-F5344CB8AC3E}">
        <p14:creationId xmlns:p14="http://schemas.microsoft.com/office/powerpoint/2010/main" val="244916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">
            <a:extLst>
              <a:ext uri="{FF2B5EF4-FFF2-40B4-BE49-F238E27FC236}">
                <a16:creationId xmlns:a16="http://schemas.microsoft.com/office/drawing/2014/main" id="{6BC0A857-1F8B-4AD3-BA30-0CF502DB13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2088" y="616060"/>
            <a:ext cx="9891712" cy="371255"/>
          </a:xfrm>
          <a:prstGeom prst="rect">
            <a:avLst/>
          </a:prstGeom>
          <a:solidFill>
            <a:srgbClr val="F5C500"/>
          </a:solidFill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lang="fr-FR" b="1" spc="-10" dirty="0">
                <a:latin typeface="Roboto-Black"/>
                <a:cs typeface="Roboto-Black"/>
              </a:rPr>
              <a:t>BFC Tourisme - une équipe au service des pros du tourisme </a:t>
            </a:r>
            <a:endParaRPr dirty="0">
              <a:latin typeface="Roboto-Light"/>
              <a:cs typeface="Roboto-Light"/>
            </a:endParaRPr>
          </a:p>
        </p:txBody>
      </p:sp>
      <p:sp>
        <p:nvSpPr>
          <p:cNvPr id="6" name="object 35">
            <a:extLst>
              <a:ext uri="{FF2B5EF4-FFF2-40B4-BE49-F238E27FC236}">
                <a16:creationId xmlns:a16="http://schemas.microsoft.com/office/drawing/2014/main" id="{5EC4CB74-8DB9-417E-BB70-F47581B3B0AE}"/>
              </a:ext>
            </a:extLst>
          </p:cNvPr>
          <p:cNvSpPr txBox="1"/>
          <p:nvPr/>
        </p:nvSpPr>
        <p:spPr>
          <a:xfrm>
            <a:off x="1095632" y="1441621"/>
            <a:ext cx="1016549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Roboto-Light"/>
                <a:cs typeface="Roboto-Light"/>
              </a:rPr>
              <a:t>Le </a:t>
            </a:r>
            <a:r>
              <a:rPr sz="2400" spc="-15" dirty="0">
                <a:latin typeface="Roboto-Light"/>
                <a:cs typeface="Roboto-Light"/>
              </a:rPr>
              <a:t>CRT </a:t>
            </a:r>
            <a:r>
              <a:rPr sz="2400" dirty="0">
                <a:latin typeface="Roboto-Light"/>
                <a:cs typeface="Roboto-Light"/>
              </a:rPr>
              <a:t>est </a:t>
            </a:r>
            <a:r>
              <a:rPr sz="2400" spc="-5" dirty="0">
                <a:latin typeface="Roboto-Light"/>
                <a:cs typeface="Roboto-Light"/>
              </a:rPr>
              <a:t>une </a:t>
            </a:r>
            <a:r>
              <a:rPr sz="2400" b="1" spc="-5" dirty="0">
                <a:latin typeface="Roboto"/>
                <a:cs typeface="Roboto"/>
              </a:rPr>
              <a:t>association loi de </a:t>
            </a:r>
            <a:r>
              <a:rPr sz="2400" b="1" dirty="0">
                <a:latin typeface="Roboto"/>
                <a:cs typeface="Roboto"/>
              </a:rPr>
              <a:t>1901 </a:t>
            </a:r>
            <a:r>
              <a:rPr sz="2400" b="1" spc="-5" dirty="0">
                <a:latin typeface="Roboto"/>
                <a:cs typeface="Roboto"/>
              </a:rPr>
              <a:t>créée </a:t>
            </a:r>
            <a:r>
              <a:rPr sz="2400" b="1" dirty="0">
                <a:latin typeface="Roboto"/>
                <a:cs typeface="Roboto"/>
              </a:rPr>
              <a:t>par </a:t>
            </a:r>
            <a:r>
              <a:rPr sz="2400" b="1" spc="-5" dirty="0">
                <a:latin typeface="Roboto"/>
                <a:cs typeface="Roboto"/>
              </a:rPr>
              <a:t>le Conseil régional de Bourgogne-Franche-Comté conformément </a:t>
            </a:r>
            <a:r>
              <a:rPr sz="2400" b="1" dirty="0">
                <a:latin typeface="Roboto"/>
                <a:cs typeface="Roboto"/>
              </a:rPr>
              <a:t> </a:t>
            </a:r>
            <a:r>
              <a:rPr sz="2400" b="1" spc="-5" dirty="0">
                <a:latin typeface="Roboto"/>
                <a:cs typeface="Roboto"/>
              </a:rPr>
              <a:t>aux </a:t>
            </a:r>
            <a:r>
              <a:rPr sz="2400" b="1" dirty="0">
                <a:latin typeface="Roboto"/>
                <a:cs typeface="Roboto"/>
              </a:rPr>
              <a:t>articles L131-4 et </a:t>
            </a:r>
            <a:r>
              <a:rPr sz="2400" b="1" spc="-5" dirty="0">
                <a:latin typeface="Roboto"/>
                <a:cs typeface="Roboto"/>
              </a:rPr>
              <a:t>suivants</a:t>
            </a:r>
            <a:r>
              <a:rPr sz="2400" b="1" dirty="0">
                <a:latin typeface="Roboto"/>
                <a:cs typeface="Roboto"/>
              </a:rPr>
              <a:t> </a:t>
            </a:r>
            <a:r>
              <a:rPr sz="2400" b="1" spc="-5" dirty="0">
                <a:latin typeface="Roboto"/>
                <a:cs typeface="Roboto"/>
              </a:rPr>
              <a:t>du Code du </a:t>
            </a:r>
            <a:r>
              <a:rPr sz="2400" b="1" spc="-10" dirty="0">
                <a:latin typeface="Roboto"/>
                <a:cs typeface="Roboto"/>
              </a:rPr>
              <a:t>tourisme.</a:t>
            </a:r>
            <a:r>
              <a:rPr sz="2400" b="1" spc="-5" dirty="0">
                <a:latin typeface="Roboto"/>
                <a:cs typeface="Roboto"/>
              </a:rPr>
              <a:t> </a:t>
            </a:r>
            <a:r>
              <a:rPr lang="fr-FR" sz="2400" spc="-5" dirty="0">
                <a:latin typeface="Roboto"/>
                <a:cs typeface="Roboto"/>
              </a:rPr>
              <a:t>N</a:t>
            </a:r>
            <a:r>
              <a:rPr sz="2400" spc="-5" dirty="0">
                <a:latin typeface="Roboto-Light"/>
                <a:cs typeface="Roboto-Light"/>
              </a:rPr>
              <a:t>é </a:t>
            </a:r>
            <a:r>
              <a:rPr sz="2400" dirty="0">
                <a:latin typeface="Roboto-Light"/>
                <a:cs typeface="Roboto-Light"/>
              </a:rPr>
              <a:t>de </a:t>
            </a:r>
            <a:r>
              <a:rPr sz="2400" spc="-5" dirty="0">
                <a:latin typeface="Roboto-Light"/>
                <a:cs typeface="Roboto-Light"/>
              </a:rPr>
              <a:t>la fusion </a:t>
            </a:r>
            <a:r>
              <a:rPr sz="2400" dirty="0">
                <a:latin typeface="Roboto-Light"/>
                <a:cs typeface="Roboto-Light"/>
              </a:rPr>
              <a:t>des</a:t>
            </a:r>
            <a:r>
              <a:rPr sz="2400" spc="5" dirty="0">
                <a:latin typeface="Roboto-Light"/>
                <a:cs typeface="Roboto-Light"/>
              </a:rPr>
              <a:t> </a:t>
            </a:r>
            <a:r>
              <a:rPr sz="2400" dirty="0">
                <a:latin typeface="Roboto-Light"/>
                <a:cs typeface="Roboto-Light"/>
              </a:rPr>
              <a:t>deux </a:t>
            </a:r>
            <a:r>
              <a:rPr sz="2400" spc="-15" dirty="0">
                <a:latin typeface="Roboto-Light"/>
                <a:cs typeface="Roboto-Light"/>
              </a:rPr>
              <a:t>CRT</a:t>
            </a:r>
            <a:r>
              <a:rPr lang="fr-FR" sz="2400" spc="-15" dirty="0">
                <a:latin typeface="Roboto-Light"/>
                <a:cs typeface="Roboto-Light"/>
              </a:rPr>
              <a:t>s</a:t>
            </a:r>
            <a:r>
              <a:rPr sz="2400" spc="-20" dirty="0">
                <a:latin typeface="Roboto-Light"/>
                <a:cs typeface="Roboto-Light"/>
              </a:rPr>
              <a:t> </a:t>
            </a:r>
            <a:r>
              <a:rPr sz="2400" dirty="0">
                <a:latin typeface="Roboto-Light"/>
                <a:cs typeface="Roboto-Light"/>
              </a:rPr>
              <a:t>de </a:t>
            </a:r>
            <a:r>
              <a:rPr sz="2400" spc="-5" dirty="0">
                <a:latin typeface="Roboto-Light"/>
                <a:cs typeface="Roboto-Light"/>
              </a:rPr>
              <a:t>Bourgogne</a:t>
            </a:r>
            <a:r>
              <a:rPr sz="2400" dirty="0">
                <a:latin typeface="Roboto-Light"/>
                <a:cs typeface="Roboto-Light"/>
              </a:rPr>
              <a:t> et</a:t>
            </a:r>
            <a:r>
              <a:rPr sz="2400" spc="5" dirty="0">
                <a:latin typeface="Roboto-Light"/>
                <a:cs typeface="Roboto-Light"/>
              </a:rPr>
              <a:t> </a:t>
            </a:r>
            <a:r>
              <a:rPr sz="2400" dirty="0">
                <a:latin typeface="Roboto-Light"/>
                <a:cs typeface="Roboto-Light"/>
              </a:rPr>
              <a:t>de </a:t>
            </a:r>
            <a:r>
              <a:rPr sz="2400" spc="-5" dirty="0">
                <a:latin typeface="Roboto-Light"/>
                <a:cs typeface="Roboto-Light"/>
              </a:rPr>
              <a:t>Franche-Comté</a:t>
            </a:r>
            <a:r>
              <a:rPr sz="2400" spc="5" dirty="0">
                <a:latin typeface="Roboto-Light"/>
                <a:cs typeface="Roboto-Light"/>
              </a:rPr>
              <a:t> </a:t>
            </a:r>
            <a:r>
              <a:rPr sz="2400" spc="-5" dirty="0">
                <a:latin typeface="Roboto-Light"/>
                <a:cs typeface="Roboto-Light"/>
              </a:rPr>
              <a:t>le</a:t>
            </a:r>
            <a:r>
              <a:rPr sz="2400" dirty="0">
                <a:latin typeface="Roboto-Light"/>
                <a:cs typeface="Roboto-Light"/>
              </a:rPr>
              <a:t> </a:t>
            </a:r>
            <a:r>
              <a:rPr sz="2400" spc="-5" dirty="0">
                <a:latin typeface="Roboto-Light"/>
                <a:cs typeface="Roboto-Light"/>
              </a:rPr>
              <a:t>17</a:t>
            </a:r>
            <a:r>
              <a:rPr sz="2400" dirty="0">
                <a:latin typeface="Roboto-Light"/>
                <a:cs typeface="Roboto-Light"/>
              </a:rPr>
              <a:t> </a:t>
            </a:r>
            <a:r>
              <a:rPr sz="2400" dirty="0" err="1">
                <a:latin typeface="Roboto-Light"/>
                <a:cs typeface="Roboto-Light"/>
              </a:rPr>
              <a:t>juin</a:t>
            </a:r>
            <a:r>
              <a:rPr sz="2400" dirty="0">
                <a:latin typeface="Roboto-Light"/>
                <a:cs typeface="Roboto-Light"/>
              </a:rPr>
              <a:t> </a:t>
            </a:r>
            <a:r>
              <a:rPr sz="2400" spc="-5" dirty="0">
                <a:latin typeface="Roboto-Light"/>
                <a:cs typeface="Roboto-Light"/>
              </a:rPr>
              <a:t>2016.</a:t>
            </a:r>
            <a:endParaRPr sz="2400" dirty="0">
              <a:latin typeface="Roboto-Light"/>
              <a:cs typeface="Roboto-Light"/>
            </a:endParaRP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A664B59B-C3BD-46E3-8A0D-14CC85A8D6F1}"/>
              </a:ext>
            </a:extLst>
          </p:cNvPr>
          <p:cNvSpPr txBox="1"/>
          <p:nvPr/>
        </p:nvSpPr>
        <p:spPr>
          <a:xfrm>
            <a:off x="2201095" y="3125751"/>
            <a:ext cx="181741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8095"/>
              </a:lnSpc>
              <a:spcBef>
                <a:spcPts val="100"/>
              </a:spcBef>
            </a:pPr>
            <a:r>
              <a:rPr sz="12000" b="1" spc="937" baseline="-41666" dirty="0">
                <a:solidFill>
                  <a:srgbClr val="881A49"/>
                </a:solidFill>
                <a:latin typeface="Didot"/>
                <a:cs typeface="Didot"/>
              </a:rPr>
              <a:t>5</a:t>
            </a:r>
            <a:r>
              <a:rPr sz="1200" b="1" spc="-10" dirty="0">
                <a:latin typeface="Roboto"/>
                <a:cs typeface="Roboto"/>
              </a:rPr>
              <a:t>M</a:t>
            </a:r>
            <a:r>
              <a:rPr sz="1200" b="1" spc="-5" dirty="0">
                <a:latin typeface="Roboto"/>
                <a:cs typeface="Roboto"/>
              </a:rPr>
              <a:t>É</a:t>
            </a:r>
            <a:r>
              <a:rPr sz="1200" b="1" spc="-10" dirty="0">
                <a:latin typeface="Roboto"/>
                <a:cs typeface="Roboto"/>
              </a:rPr>
              <a:t>TIE</a:t>
            </a:r>
            <a:r>
              <a:rPr sz="1200" b="1" spc="-15" dirty="0">
                <a:latin typeface="Roboto"/>
                <a:cs typeface="Roboto"/>
              </a:rPr>
              <a:t>R</a:t>
            </a:r>
            <a:r>
              <a:rPr sz="1200" b="1" spc="-10" dirty="0">
                <a:latin typeface="Roboto"/>
                <a:cs typeface="Roboto"/>
              </a:rPr>
              <a:t>S</a:t>
            </a:r>
            <a:r>
              <a:rPr sz="1200" b="1" spc="-5" dirty="0">
                <a:latin typeface="Roboto"/>
                <a:cs typeface="Roboto"/>
              </a:rPr>
              <a:t> :</a:t>
            </a:r>
            <a:endParaRPr sz="1200" dirty="0">
              <a:latin typeface="Roboto"/>
              <a:cs typeface="Roboto"/>
            </a:endParaRPr>
          </a:p>
          <a:p>
            <a:pPr marL="702310" indent="-76835">
              <a:lnSpc>
                <a:spcPts val="655"/>
              </a:lnSpc>
              <a:buFont typeface="Roboto"/>
              <a:buChar char="•"/>
              <a:tabLst>
                <a:tab pos="702945" algn="l"/>
              </a:tabLst>
            </a:pPr>
            <a:r>
              <a:rPr sz="1200" spc="-10" dirty="0">
                <a:latin typeface="Roboto-Light"/>
                <a:cs typeface="Roboto-Light"/>
              </a:rPr>
              <a:t>Observer</a:t>
            </a:r>
            <a:endParaRPr sz="1200" dirty="0">
              <a:latin typeface="Roboto-Light"/>
              <a:cs typeface="Roboto-Light"/>
            </a:endParaRPr>
          </a:p>
          <a:p>
            <a:pPr marL="697230" indent="-71755">
              <a:lnSpc>
                <a:spcPct val="100000"/>
              </a:lnSpc>
              <a:spcBef>
                <a:spcPts val="150"/>
              </a:spcBef>
              <a:buChar char="•"/>
              <a:tabLst>
                <a:tab pos="697865" algn="l"/>
              </a:tabLst>
            </a:pPr>
            <a:r>
              <a:rPr sz="1200" spc="-5" dirty="0">
                <a:latin typeface="Roboto-Light"/>
                <a:cs typeface="Roboto-Light"/>
              </a:rPr>
              <a:t>Piloter</a:t>
            </a:r>
            <a:endParaRPr sz="1200" dirty="0">
              <a:latin typeface="Roboto-Light"/>
              <a:cs typeface="Roboto-Light"/>
            </a:endParaRPr>
          </a:p>
          <a:p>
            <a:pPr marL="697230" indent="-71755">
              <a:lnSpc>
                <a:spcPct val="100000"/>
              </a:lnSpc>
              <a:spcBef>
                <a:spcPts val="150"/>
              </a:spcBef>
              <a:buChar char="•"/>
              <a:tabLst>
                <a:tab pos="697865" algn="l"/>
              </a:tabLst>
            </a:pPr>
            <a:r>
              <a:rPr sz="1200" spc="-10" dirty="0">
                <a:latin typeface="Roboto-Light"/>
                <a:cs typeface="Roboto-Light"/>
              </a:rPr>
              <a:t>Structurer</a:t>
            </a:r>
            <a:endParaRPr sz="1200" dirty="0">
              <a:latin typeface="Roboto-Light"/>
              <a:cs typeface="Roboto-Light"/>
            </a:endParaRPr>
          </a:p>
          <a:p>
            <a:pPr marL="697230" indent="-71755">
              <a:lnSpc>
                <a:spcPct val="100000"/>
              </a:lnSpc>
              <a:spcBef>
                <a:spcPts val="150"/>
              </a:spcBef>
              <a:buChar char="•"/>
              <a:tabLst>
                <a:tab pos="697865" algn="l"/>
              </a:tabLst>
            </a:pPr>
            <a:r>
              <a:rPr sz="1200" spc="-10" dirty="0">
                <a:latin typeface="Roboto-Light"/>
                <a:cs typeface="Roboto-Light"/>
              </a:rPr>
              <a:t>Marketer</a:t>
            </a:r>
            <a:endParaRPr sz="1200" dirty="0">
              <a:latin typeface="Roboto-Light"/>
              <a:cs typeface="Roboto-Light"/>
            </a:endParaRPr>
          </a:p>
          <a:p>
            <a:pPr marL="697230" indent="-71755">
              <a:lnSpc>
                <a:spcPct val="100000"/>
              </a:lnSpc>
              <a:spcBef>
                <a:spcPts val="150"/>
              </a:spcBef>
              <a:buChar char="•"/>
              <a:tabLst>
                <a:tab pos="697865" algn="l"/>
              </a:tabLst>
            </a:pPr>
            <a:r>
              <a:rPr sz="1200" spc="-15" dirty="0">
                <a:latin typeface="Roboto-Light"/>
                <a:cs typeface="Roboto-Light"/>
              </a:rPr>
              <a:t>Promouvoir</a:t>
            </a:r>
            <a:endParaRPr sz="1200" dirty="0">
              <a:latin typeface="Roboto-Light"/>
              <a:cs typeface="Roboto-Light"/>
            </a:endParaRPr>
          </a:p>
        </p:txBody>
      </p:sp>
      <p:sp>
        <p:nvSpPr>
          <p:cNvPr id="8" name="object 73">
            <a:extLst>
              <a:ext uri="{FF2B5EF4-FFF2-40B4-BE49-F238E27FC236}">
                <a16:creationId xmlns:a16="http://schemas.microsoft.com/office/drawing/2014/main" id="{D82073D3-6C2C-4332-A77C-CABEA8824088}"/>
              </a:ext>
            </a:extLst>
          </p:cNvPr>
          <p:cNvSpPr txBox="1"/>
          <p:nvPr/>
        </p:nvSpPr>
        <p:spPr>
          <a:xfrm>
            <a:off x="5389471" y="3718338"/>
            <a:ext cx="9613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-540" dirty="0">
                <a:solidFill>
                  <a:srgbClr val="881A49"/>
                </a:solidFill>
                <a:latin typeface="Didot"/>
                <a:cs typeface="Didot"/>
              </a:rPr>
              <a:t>41</a:t>
            </a:r>
            <a:endParaRPr sz="7200" dirty="0">
              <a:latin typeface="Didot"/>
              <a:cs typeface="Didot"/>
            </a:endParaRPr>
          </a:p>
        </p:txBody>
      </p:sp>
      <p:grpSp>
        <p:nvGrpSpPr>
          <p:cNvPr id="9" name="object 75">
            <a:extLst>
              <a:ext uri="{FF2B5EF4-FFF2-40B4-BE49-F238E27FC236}">
                <a16:creationId xmlns:a16="http://schemas.microsoft.com/office/drawing/2014/main" id="{E8AE115E-F45D-4A59-AA7D-CE091BB7EBA5}"/>
              </a:ext>
            </a:extLst>
          </p:cNvPr>
          <p:cNvGrpSpPr/>
          <p:nvPr/>
        </p:nvGrpSpPr>
        <p:grpSpPr>
          <a:xfrm>
            <a:off x="6494379" y="3988373"/>
            <a:ext cx="863056" cy="582610"/>
            <a:chOff x="12396071" y="8981037"/>
            <a:chExt cx="580390" cy="391795"/>
          </a:xfrm>
        </p:grpSpPr>
        <p:pic>
          <p:nvPicPr>
            <p:cNvPr id="10" name="object 76">
              <a:extLst>
                <a:ext uri="{FF2B5EF4-FFF2-40B4-BE49-F238E27FC236}">
                  <a16:creationId xmlns:a16="http://schemas.microsoft.com/office/drawing/2014/main" id="{1A72F21C-04E6-4C53-A6F5-ED333A2BE2E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03261" y="8981037"/>
              <a:ext cx="66797" cy="78511"/>
            </a:xfrm>
            <a:prstGeom prst="rect">
              <a:avLst/>
            </a:prstGeom>
          </p:spPr>
        </p:pic>
        <p:pic>
          <p:nvPicPr>
            <p:cNvPr id="11" name="object 77">
              <a:extLst>
                <a:ext uri="{FF2B5EF4-FFF2-40B4-BE49-F238E27FC236}">
                  <a16:creationId xmlns:a16="http://schemas.microsoft.com/office/drawing/2014/main" id="{FF2EF945-5CA6-45B2-ADA0-CDF85315E06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50898" y="8981037"/>
              <a:ext cx="66797" cy="78511"/>
            </a:xfrm>
            <a:prstGeom prst="rect">
              <a:avLst/>
            </a:prstGeom>
          </p:spPr>
        </p:pic>
        <p:pic>
          <p:nvPicPr>
            <p:cNvPr id="12" name="object 78">
              <a:extLst>
                <a:ext uri="{FF2B5EF4-FFF2-40B4-BE49-F238E27FC236}">
                  <a16:creationId xmlns:a16="http://schemas.microsoft.com/office/drawing/2014/main" id="{DDC719B0-B202-426E-878E-F6E8F65AC1B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98531" y="8981037"/>
              <a:ext cx="66792" cy="78511"/>
            </a:xfrm>
            <a:prstGeom prst="rect">
              <a:avLst/>
            </a:prstGeom>
          </p:spPr>
        </p:pic>
        <p:sp>
          <p:nvSpPr>
            <p:cNvPr id="13" name="object 79">
              <a:extLst>
                <a:ext uri="{FF2B5EF4-FFF2-40B4-BE49-F238E27FC236}">
                  <a16:creationId xmlns:a16="http://schemas.microsoft.com/office/drawing/2014/main" id="{62AF063D-BFB5-435A-B8BF-0FDFEFCE9175}"/>
                </a:ext>
              </a:extLst>
            </p:cNvPr>
            <p:cNvSpPr/>
            <p:nvPr/>
          </p:nvSpPr>
          <p:spPr>
            <a:xfrm>
              <a:off x="12846273" y="9093661"/>
              <a:ext cx="123189" cy="271780"/>
            </a:xfrm>
            <a:custGeom>
              <a:avLst/>
              <a:gdLst/>
              <a:ahLst/>
              <a:cxnLst/>
              <a:rect l="l" t="t" r="r" b="b"/>
              <a:pathLst>
                <a:path w="123190" h="271779">
                  <a:moveTo>
                    <a:pt x="33020" y="271640"/>
                  </a:moveTo>
                  <a:lnTo>
                    <a:pt x="24739" y="154393"/>
                  </a:lnTo>
                  <a:lnTo>
                    <a:pt x="10883" y="152907"/>
                  </a:lnTo>
                  <a:lnTo>
                    <a:pt x="6680" y="148628"/>
                  </a:lnTo>
                  <a:lnTo>
                    <a:pt x="0" y="85953"/>
                  </a:lnTo>
                  <a:lnTo>
                    <a:pt x="2908" y="18186"/>
                  </a:lnTo>
                  <a:lnTo>
                    <a:pt x="3225" y="14389"/>
                  </a:lnTo>
                  <a:lnTo>
                    <a:pt x="8394" y="9982"/>
                  </a:lnTo>
                  <a:lnTo>
                    <a:pt x="12014" y="8775"/>
                  </a:lnTo>
                  <a:lnTo>
                    <a:pt x="38887" y="0"/>
                  </a:lnTo>
                  <a:lnTo>
                    <a:pt x="60286" y="12839"/>
                  </a:lnTo>
                  <a:lnTo>
                    <a:pt x="62471" y="12839"/>
                  </a:lnTo>
                  <a:lnTo>
                    <a:pt x="83883" y="0"/>
                  </a:lnTo>
                  <a:lnTo>
                    <a:pt x="110744" y="8775"/>
                  </a:lnTo>
                  <a:lnTo>
                    <a:pt x="114376" y="9982"/>
                  </a:lnTo>
                  <a:lnTo>
                    <a:pt x="119545" y="14389"/>
                  </a:lnTo>
                  <a:lnTo>
                    <a:pt x="119849" y="18186"/>
                  </a:lnTo>
                  <a:lnTo>
                    <a:pt x="122770" y="85953"/>
                  </a:lnTo>
                  <a:lnTo>
                    <a:pt x="116090" y="148628"/>
                  </a:lnTo>
                  <a:lnTo>
                    <a:pt x="111874" y="152907"/>
                  </a:lnTo>
                  <a:lnTo>
                    <a:pt x="98031" y="154393"/>
                  </a:lnTo>
                  <a:lnTo>
                    <a:pt x="89750" y="271640"/>
                  </a:lnTo>
                </a:path>
              </a:pathLst>
            </a:custGeom>
            <a:ln w="14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80">
              <a:extLst>
                <a:ext uri="{FF2B5EF4-FFF2-40B4-BE49-F238E27FC236}">
                  <a16:creationId xmlns:a16="http://schemas.microsoft.com/office/drawing/2014/main" id="{3C75FEA6-9994-40FF-888F-4150C1DE720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74253" y="9007110"/>
              <a:ext cx="66797" cy="78498"/>
            </a:xfrm>
            <a:prstGeom prst="rect">
              <a:avLst/>
            </a:prstGeom>
          </p:spPr>
        </p:pic>
        <p:sp>
          <p:nvSpPr>
            <p:cNvPr id="15" name="object 81">
              <a:extLst>
                <a:ext uri="{FF2B5EF4-FFF2-40B4-BE49-F238E27FC236}">
                  <a16:creationId xmlns:a16="http://schemas.microsoft.com/office/drawing/2014/main" id="{209AD42F-0559-4DB6-9518-14943ECAC82B}"/>
                </a:ext>
              </a:extLst>
            </p:cNvPr>
            <p:cNvSpPr/>
            <p:nvPr/>
          </p:nvSpPr>
          <p:spPr>
            <a:xfrm>
              <a:off x="12698636" y="9093661"/>
              <a:ext cx="123189" cy="271780"/>
            </a:xfrm>
            <a:custGeom>
              <a:avLst/>
              <a:gdLst/>
              <a:ahLst/>
              <a:cxnLst/>
              <a:rect l="l" t="t" r="r" b="b"/>
              <a:pathLst>
                <a:path w="123190" h="271779">
                  <a:moveTo>
                    <a:pt x="33020" y="271640"/>
                  </a:moveTo>
                  <a:lnTo>
                    <a:pt x="24739" y="154393"/>
                  </a:lnTo>
                  <a:lnTo>
                    <a:pt x="10896" y="152907"/>
                  </a:lnTo>
                  <a:lnTo>
                    <a:pt x="6680" y="148628"/>
                  </a:lnTo>
                  <a:lnTo>
                    <a:pt x="0" y="85953"/>
                  </a:lnTo>
                  <a:lnTo>
                    <a:pt x="2921" y="18186"/>
                  </a:lnTo>
                  <a:lnTo>
                    <a:pt x="3225" y="14389"/>
                  </a:lnTo>
                  <a:lnTo>
                    <a:pt x="8394" y="9982"/>
                  </a:lnTo>
                  <a:lnTo>
                    <a:pt x="12014" y="8775"/>
                  </a:lnTo>
                  <a:lnTo>
                    <a:pt x="38887" y="0"/>
                  </a:lnTo>
                  <a:lnTo>
                    <a:pt x="60286" y="12839"/>
                  </a:lnTo>
                  <a:lnTo>
                    <a:pt x="62484" y="12839"/>
                  </a:lnTo>
                  <a:lnTo>
                    <a:pt x="83883" y="0"/>
                  </a:lnTo>
                  <a:lnTo>
                    <a:pt x="110744" y="8775"/>
                  </a:lnTo>
                  <a:lnTo>
                    <a:pt x="114376" y="9982"/>
                  </a:lnTo>
                  <a:lnTo>
                    <a:pt x="119545" y="14389"/>
                  </a:lnTo>
                  <a:lnTo>
                    <a:pt x="119849" y="18186"/>
                  </a:lnTo>
                  <a:lnTo>
                    <a:pt x="122770" y="85953"/>
                  </a:lnTo>
                  <a:lnTo>
                    <a:pt x="116090" y="148628"/>
                  </a:lnTo>
                  <a:lnTo>
                    <a:pt x="111874" y="152907"/>
                  </a:lnTo>
                  <a:lnTo>
                    <a:pt x="98031" y="154393"/>
                  </a:lnTo>
                  <a:lnTo>
                    <a:pt x="89750" y="271640"/>
                  </a:lnTo>
                </a:path>
              </a:pathLst>
            </a:custGeom>
            <a:ln w="14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6" name="object 82">
              <a:extLst>
                <a:ext uri="{FF2B5EF4-FFF2-40B4-BE49-F238E27FC236}">
                  <a16:creationId xmlns:a16="http://schemas.microsoft.com/office/drawing/2014/main" id="{550E9E4A-0CD1-483C-900E-5B12C1D7FC8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26627" y="9007110"/>
              <a:ext cx="66788" cy="78498"/>
            </a:xfrm>
            <a:prstGeom prst="rect">
              <a:avLst/>
            </a:prstGeom>
          </p:spPr>
        </p:pic>
        <p:sp>
          <p:nvSpPr>
            <p:cNvPr id="17" name="object 83">
              <a:extLst>
                <a:ext uri="{FF2B5EF4-FFF2-40B4-BE49-F238E27FC236}">
                  <a16:creationId xmlns:a16="http://schemas.microsoft.com/office/drawing/2014/main" id="{89D8D8A7-51AE-4EE7-89E9-D6FE9614AD46}"/>
                </a:ext>
              </a:extLst>
            </p:cNvPr>
            <p:cNvSpPr/>
            <p:nvPr/>
          </p:nvSpPr>
          <p:spPr>
            <a:xfrm>
              <a:off x="12550998" y="9093661"/>
              <a:ext cx="123189" cy="271780"/>
            </a:xfrm>
            <a:custGeom>
              <a:avLst/>
              <a:gdLst/>
              <a:ahLst/>
              <a:cxnLst/>
              <a:rect l="l" t="t" r="r" b="b"/>
              <a:pathLst>
                <a:path w="123190" h="271779">
                  <a:moveTo>
                    <a:pt x="33020" y="271640"/>
                  </a:moveTo>
                  <a:lnTo>
                    <a:pt x="24739" y="154393"/>
                  </a:lnTo>
                  <a:lnTo>
                    <a:pt x="10896" y="152907"/>
                  </a:lnTo>
                  <a:lnTo>
                    <a:pt x="6680" y="148628"/>
                  </a:lnTo>
                  <a:lnTo>
                    <a:pt x="0" y="85953"/>
                  </a:lnTo>
                  <a:lnTo>
                    <a:pt x="2921" y="18186"/>
                  </a:lnTo>
                  <a:lnTo>
                    <a:pt x="3225" y="14389"/>
                  </a:lnTo>
                  <a:lnTo>
                    <a:pt x="8407" y="9982"/>
                  </a:lnTo>
                  <a:lnTo>
                    <a:pt x="12026" y="8775"/>
                  </a:lnTo>
                  <a:lnTo>
                    <a:pt x="38887" y="0"/>
                  </a:lnTo>
                  <a:lnTo>
                    <a:pt x="60299" y="12839"/>
                  </a:lnTo>
                  <a:lnTo>
                    <a:pt x="62484" y="12839"/>
                  </a:lnTo>
                  <a:lnTo>
                    <a:pt x="83883" y="0"/>
                  </a:lnTo>
                  <a:lnTo>
                    <a:pt x="110756" y="8775"/>
                  </a:lnTo>
                  <a:lnTo>
                    <a:pt x="114376" y="9982"/>
                  </a:lnTo>
                  <a:lnTo>
                    <a:pt x="119557" y="14389"/>
                  </a:lnTo>
                  <a:lnTo>
                    <a:pt x="119862" y="18186"/>
                  </a:lnTo>
                  <a:lnTo>
                    <a:pt x="122770" y="85953"/>
                  </a:lnTo>
                  <a:lnTo>
                    <a:pt x="116090" y="148628"/>
                  </a:lnTo>
                  <a:lnTo>
                    <a:pt x="111887" y="152907"/>
                  </a:lnTo>
                  <a:lnTo>
                    <a:pt x="98031" y="154393"/>
                  </a:lnTo>
                  <a:lnTo>
                    <a:pt x="89750" y="271640"/>
                  </a:lnTo>
                </a:path>
              </a:pathLst>
            </a:custGeom>
            <a:ln w="14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8" name="object 84">
              <a:extLst>
                <a:ext uri="{FF2B5EF4-FFF2-40B4-BE49-F238E27FC236}">
                  <a16:creationId xmlns:a16="http://schemas.microsoft.com/office/drawing/2014/main" id="{9D143606-0478-4874-B7DB-3CB5B97C9BA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78991" y="9007110"/>
              <a:ext cx="66792" cy="78498"/>
            </a:xfrm>
            <a:prstGeom prst="rect">
              <a:avLst/>
            </a:prstGeom>
          </p:spPr>
        </p:pic>
        <p:sp>
          <p:nvSpPr>
            <p:cNvPr id="19" name="object 85">
              <a:extLst>
                <a:ext uri="{FF2B5EF4-FFF2-40B4-BE49-F238E27FC236}">
                  <a16:creationId xmlns:a16="http://schemas.microsoft.com/office/drawing/2014/main" id="{E4FE79DC-29B1-4ECF-81BD-A4E39A9DD665}"/>
                </a:ext>
              </a:extLst>
            </p:cNvPr>
            <p:cNvSpPr/>
            <p:nvPr/>
          </p:nvSpPr>
          <p:spPr>
            <a:xfrm>
              <a:off x="12403361" y="9093661"/>
              <a:ext cx="123189" cy="271780"/>
            </a:xfrm>
            <a:custGeom>
              <a:avLst/>
              <a:gdLst/>
              <a:ahLst/>
              <a:cxnLst/>
              <a:rect l="l" t="t" r="r" b="b"/>
              <a:pathLst>
                <a:path w="123190" h="271779">
                  <a:moveTo>
                    <a:pt x="33032" y="271640"/>
                  </a:moveTo>
                  <a:lnTo>
                    <a:pt x="24752" y="154393"/>
                  </a:lnTo>
                  <a:lnTo>
                    <a:pt x="10896" y="152907"/>
                  </a:lnTo>
                  <a:lnTo>
                    <a:pt x="6680" y="148628"/>
                  </a:lnTo>
                  <a:lnTo>
                    <a:pt x="0" y="85953"/>
                  </a:lnTo>
                  <a:lnTo>
                    <a:pt x="2921" y="18186"/>
                  </a:lnTo>
                  <a:lnTo>
                    <a:pt x="3225" y="14389"/>
                  </a:lnTo>
                  <a:lnTo>
                    <a:pt x="8407" y="9982"/>
                  </a:lnTo>
                  <a:lnTo>
                    <a:pt x="12026" y="8775"/>
                  </a:lnTo>
                  <a:lnTo>
                    <a:pt x="38900" y="0"/>
                  </a:lnTo>
                  <a:lnTo>
                    <a:pt x="60299" y="12839"/>
                  </a:lnTo>
                  <a:lnTo>
                    <a:pt x="62484" y="12839"/>
                  </a:lnTo>
                  <a:lnTo>
                    <a:pt x="83883" y="0"/>
                  </a:lnTo>
                  <a:lnTo>
                    <a:pt x="110756" y="8775"/>
                  </a:lnTo>
                  <a:lnTo>
                    <a:pt x="114388" y="9982"/>
                  </a:lnTo>
                  <a:lnTo>
                    <a:pt x="119557" y="14389"/>
                  </a:lnTo>
                  <a:lnTo>
                    <a:pt x="119862" y="18186"/>
                  </a:lnTo>
                  <a:lnTo>
                    <a:pt x="122783" y="85953"/>
                  </a:lnTo>
                  <a:lnTo>
                    <a:pt x="116103" y="148628"/>
                  </a:lnTo>
                  <a:lnTo>
                    <a:pt x="111887" y="152907"/>
                  </a:lnTo>
                  <a:lnTo>
                    <a:pt x="98031" y="154393"/>
                  </a:lnTo>
                  <a:lnTo>
                    <a:pt x="89763" y="271640"/>
                  </a:lnTo>
                </a:path>
              </a:pathLst>
            </a:custGeom>
            <a:ln w="14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86">
              <a:extLst>
                <a:ext uri="{FF2B5EF4-FFF2-40B4-BE49-F238E27FC236}">
                  <a16:creationId xmlns:a16="http://schemas.microsoft.com/office/drawing/2014/main" id="{032892FC-5988-461D-A90B-5C96EB0A772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431354" y="9007110"/>
              <a:ext cx="66797" cy="78498"/>
            </a:xfrm>
            <a:prstGeom prst="rect">
              <a:avLst/>
            </a:prstGeom>
          </p:spPr>
        </p:pic>
      </p:grpSp>
      <p:sp>
        <p:nvSpPr>
          <p:cNvPr id="21" name="object 91">
            <a:extLst>
              <a:ext uri="{FF2B5EF4-FFF2-40B4-BE49-F238E27FC236}">
                <a16:creationId xmlns:a16="http://schemas.microsoft.com/office/drawing/2014/main" id="{D84EBB66-34C3-4CF0-9501-60A652C869F5}"/>
              </a:ext>
            </a:extLst>
          </p:cNvPr>
          <p:cNvSpPr txBox="1"/>
          <p:nvPr/>
        </p:nvSpPr>
        <p:spPr>
          <a:xfrm>
            <a:off x="7721827" y="3980123"/>
            <a:ext cx="215491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70"/>
              </a:lnSpc>
              <a:spcBef>
                <a:spcPts val="100"/>
              </a:spcBef>
            </a:pPr>
            <a:endParaRPr lang="fr-FR" sz="1400" b="1" dirty="0">
              <a:latin typeface="Roboto"/>
              <a:cs typeface="Roboto"/>
            </a:endParaRPr>
          </a:p>
          <a:p>
            <a:pPr marL="12700">
              <a:lnSpc>
                <a:spcPts val="1070"/>
              </a:lnSpc>
              <a:spcBef>
                <a:spcPts val="100"/>
              </a:spcBef>
            </a:pPr>
            <a:r>
              <a:rPr sz="1400" spc="15" dirty="0">
                <a:latin typeface="Roboto-Light"/>
                <a:cs typeface="Roboto-Light"/>
              </a:rPr>
              <a:t>DONT</a:t>
            </a:r>
            <a:r>
              <a:rPr sz="1400" spc="-20" dirty="0">
                <a:latin typeface="Roboto-Light"/>
                <a:cs typeface="Roboto-Light"/>
              </a:rPr>
              <a:t> </a:t>
            </a:r>
            <a:r>
              <a:rPr sz="1400" dirty="0">
                <a:latin typeface="Roboto-Light"/>
                <a:cs typeface="Roboto-Light"/>
              </a:rPr>
              <a:t>3</a:t>
            </a:r>
            <a:r>
              <a:rPr sz="1400" spc="-5" dirty="0">
                <a:latin typeface="Roboto-Light"/>
                <a:cs typeface="Roboto-Light"/>
              </a:rPr>
              <a:t> </a:t>
            </a:r>
            <a:r>
              <a:rPr sz="1400" spc="10" dirty="0">
                <a:latin typeface="Roboto-Light"/>
                <a:cs typeface="Roboto-Light"/>
              </a:rPr>
              <a:t>CONTRATS</a:t>
            </a:r>
            <a:r>
              <a:rPr sz="1400" spc="5" dirty="0">
                <a:latin typeface="Roboto-Light"/>
                <a:cs typeface="Roboto-Light"/>
              </a:rPr>
              <a:t> </a:t>
            </a:r>
            <a:r>
              <a:rPr sz="1400" spc="25" dirty="0">
                <a:latin typeface="Roboto-Light"/>
                <a:cs typeface="Roboto-Light"/>
              </a:rPr>
              <a:t>DE</a:t>
            </a:r>
            <a:endParaRPr sz="1400" dirty="0">
              <a:latin typeface="Roboto-Light"/>
              <a:cs typeface="Roboto-Light"/>
            </a:endParaRPr>
          </a:p>
          <a:p>
            <a:pPr marL="13970">
              <a:lnSpc>
                <a:spcPct val="100000"/>
              </a:lnSpc>
            </a:pPr>
            <a:r>
              <a:rPr sz="1400" spc="20" dirty="0">
                <a:latin typeface="Roboto-Light"/>
                <a:cs typeface="Roboto-Light"/>
              </a:rPr>
              <a:t>PROFESSIONNALISATION</a:t>
            </a:r>
            <a:endParaRPr sz="1400" dirty="0">
              <a:latin typeface="Roboto-Light"/>
              <a:cs typeface="Roboto-Light"/>
            </a:endParaRPr>
          </a:p>
          <a:p>
            <a:pPr marL="13970">
              <a:lnSpc>
                <a:spcPct val="100000"/>
              </a:lnSpc>
              <a:spcBef>
                <a:spcPts val="120"/>
              </a:spcBef>
            </a:pPr>
            <a:r>
              <a:rPr sz="1400" spc="15" dirty="0">
                <a:latin typeface="Roboto-Light"/>
                <a:cs typeface="Roboto-Light"/>
              </a:rPr>
              <a:t>ET</a:t>
            </a:r>
            <a:r>
              <a:rPr sz="1400" spc="-25" dirty="0">
                <a:latin typeface="Roboto-Light"/>
                <a:cs typeface="Roboto-Light"/>
              </a:rPr>
              <a:t> </a:t>
            </a:r>
            <a:r>
              <a:rPr sz="1400" dirty="0">
                <a:latin typeface="Roboto-Light"/>
                <a:cs typeface="Roboto-Light"/>
              </a:rPr>
              <a:t>1</a:t>
            </a:r>
            <a:r>
              <a:rPr sz="1400" spc="-15" dirty="0">
                <a:latin typeface="Roboto-Light"/>
                <a:cs typeface="Roboto-Light"/>
              </a:rPr>
              <a:t> </a:t>
            </a:r>
            <a:r>
              <a:rPr sz="1400" spc="20" dirty="0">
                <a:latin typeface="Roboto-Light"/>
                <a:cs typeface="Roboto-Light"/>
              </a:rPr>
              <a:t>APPRENTI</a:t>
            </a:r>
            <a:r>
              <a:rPr sz="1400" spc="-10" dirty="0">
                <a:latin typeface="Roboto-Light"/>
                <a:cs typeface="Roboto-Light"/>
              </a:rPr>
              <a:t> </a:t>
            </a:r>
            <a:endParaRPr sz="1400" dirty="0">
              <a:latin typeface="Roboto-Light"/>
              <a:cs typeface="Roboto-Light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E894222-05D0-44F2-8EF6-FC2CAEE166F4}"/>
              </a:ext>
            </a:extLst>
          </p:cNvPr>
          <p:cNvSpPr txBox="1"/>
          <p:nvPr/>
        </p:nvSpPr>
        <p:spPr>
          <a:xfrm>
            <a:off x="5161005" y="5694253"/>
            <a:ext cx="6100118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82625">
              <a:lnSpc>
                <a:spcPts val="1190"/>
              </a:lnSpc>
              <a:spcBef>
                <a:spcPts val="75"/>
              </a:spcBef>
            </a:pPr>
            <a:r>
              <a:rPr lang="fr-FR" sz="1800" b="1" spc="-10" dirty="0">
                <a:latin typeface="Roboto"/>
                <a:cs typeface="Roboto"/>
              </a:rPr>
              <a:t>SITES : </a:t>
            </a:r>
            <a:r>
              <a:rPr lang="fr-FR" sz="1800" spc="-10" dirty="0">
                <a:latin typeface="Roboto"/>
                <a:cs typeface="Roboto"/>
              </a:rPr>
              <a:t>Besançon et </a:t>
            </a:r>
            <a:r>
              <a:rPr lang="fr-FR" sz="1800" spc="-5" dirty="0">
                <a:latin typeface="Roboto"/>
                <a:cs typeface="Roboto"/>
              </a:rPr>
              <a:t>Dijon</a:t>
            </a:r>
            <a:endParaRPr lang="fr-FR" sz="1800" dirty="0">
              <a:latin typeface="Roboto"/>
              <a:cs typeface="Roboto"/>
            </a:endParaRPr>
          </a:p>
        </p:txBody>
      </p:sp>
      <p:sp>
        <p:nvSpPr>
          <p:cNvPr id="23" name="object 73">
            <a:extLst>
              <a:ext uri="{FF2B5EF4-FFF2-40B4-BE49-F238E27FC236}">
                <a16:creationId xmlns:a16="http://schemas.microsoft.com/office/drawing/2014/main" id="{DAA97981-6894-4D4C-8019-F2F2BB621516}"/>
              </a:ext>
            </a:extLst>
          </p:cNvPr>
          <p:cNvSpPr txBox="1"/>
          <p:nvPr/>
        </p:nvSpPr>
        <p:spPr>
          <a:xfrm>
            <a:off x="4428081" y="5265641"/>
            <a:ext cx="9613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7200" b="1" spc="-540" dirty="0">
                <a:solidFill>
                  <a:srgbClr val="881A49"/>
                </a:solidFill>
                <a:latin typeface="Didot"/>
                <a:cs typeface="Didot"/>
              </a:rPr>
              <a:t>2</a:t>
            </a:r>
            <a:endParaRPr sz="7200" dirty="0">
              <a:latin typeface="Didot"/>
              <a:cs typeface="Didot"/>
            </a:endParaRPr>
          </a:p>
        </p:txBody>
      </p:sp>
    </p:spTree>
    <p:extLst>
      <p:ext uri="{BB962C8B-B14F-4D97-AF65-F5344CB8AC3E}">
        <p14:creationId xmlns:p14="http://schemas.microsoft.com/office/powerpoint/2010/main" val="362546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5859-5DF3-4C52-BD31-F200E7D4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ighlight>
                  <a:srgbClr val="F5C500"/>
                </a:highlight>
              </a:rPr>
              <a:t>Nos enjeux pour les destinations et les habitants </a:t>
            </a:r>
          </a:p>
        </p:txBody>
      </p:sp>
      <p:pic>
        <p:nvPicPr>
          <p:cNvPr id="4" name="Image 3" descr="LOGO-MDJ_GENERIQUE.png">
            <a:extLst>
              <a:ext uri="{FF2B5EF4-FFF2-40B4-BE49-F238E27FC236}">
                <a16:creationId xmlns:a16="http://schemas.microsoft.com/office/drawing/2014/main" id="{AEC9A4AD-AA02-43A7-96DA-6F1B2F5E5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72" y="2067480"/>
            <a:ext cx="1994588" cy="4367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850C80-67D4-4CE3-AB4E-8F630B3DE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61" y="2054741"/>
            <a:ext cx="1618418" cy="7714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834237-E9AD-4D7E-9B77-9F63D5E6D5B2}"/>
              </a:ext>
            </a:extLst>
          </p:cNvPr>
          <p:cNvSpPr/>
          <p:nvPr/>
        </p:nvSpPr>
        <p:spPr>
          <a:xfrm>
            <a:off x="5894401" y="3083944"/>
            <a:ext cx="2716691" cy="2044647"/>
          </a:xfrm>
          <a:prstGeom prst="rect">
            <a:avLst/>
          </a:prstGeom>
          <a:solidFill>
            <a:srgbClr val="881A4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A27FEA-B48C-4744-8F73-8D5051BBB0D6}"/>
              </a:ext>
            </a:extLst>
          </p:cNvPr>
          <p:cNvSpPr/>
          <p:nvPr/>
        </p:nvSpPr>
        <p:spPr>
          <a:xfrm>
            <a:off x="2997896" y="3083944"/>
            <a:ext cx="2735017" cy="2044647"/>
          </a:xfrm>
          <a:prstGeom prst="rect">
            <a:avLst/>
          </a:prstGeom>
          <a:solidFill>
            <a:srgbClr val="881A4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1B80F8-A7DE-4C7C-B76F-7B8819AD7283}"/>
              </a:ext>
            </a:extLst>
          </p:cNvPr>
          <p:cNvSpPr/>
          <p:nvPr/>
        </p:nvSpPr>
        <p:spPr>
          <a:xfrm>
            <a:off x="109329" y="3084568"/>
            <a:ext cx="2727079" cy="2044647"/>
          </a:xfrm>
          <a:prstGeom prst="rect">
            <a:avLst/>
          </a:prstGeom>
          <a:solidFill>
            <a:srgbClr val="881A4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9EC74169-54B9-4040-9BBE-E05A87295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756" y="1995959"/>
            <a:ext cx="1499132" cy="74946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00A1DC1-FADF-4738-9C06-AD4BC23CAAAF}"/>
              </a:ext>
            </a:extLst>
          </p:cNvPr>
          <p:cNvSpPr txBox="1"/>
          <p:nvPr/>
        </p:nvSpPr>
        <p:spPr>
          <a:xfrm>
            <a:off x="182446" y="3278750"/>
            <a:ext cx="2591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RENFORCER </a:t>
            </a:r>
          </a:p>
          <a:p>
            <a:pPr lvl="0" algn="ctr"/>
            <a:r>
              <a:rPr lang="fr-FR" sz="1600" b="1" dirty="0">
                <a:solidFill>
                  <a:schemeClr val="bg1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L’ACTIVITE </a:t>
            </a:r>
          </a:p>
          <a:p>
            <a:pPr lvl="0" algn="ctr"/>
            <a:r>
              <a:rPr lang="fr-FR" sz="1600" b="1" dirty="0">
                <a:solidFill>
                  <a:schemeClr val="bg1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SUR LES COURTS SEJOURS ET LES PETITES VACANCES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456C049-5DFB-404D-8694-B164EE0E7758}"/>
              </a:ext>
            </a:extLst>
          </p:cNvPr>
          <p:cNvSpPr txBox="1"/>
          <p:nvPr/>
        </p:nvSpPr>
        <p:spPr>
          <a:xfrm>
            <a:off x="3097300" y="3378711"/>
            <a:ext cx="2591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b="1" cap="all" dirty="0">
                <a:solidFill>
                  <a:schemeClr val="bg1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Développer </a:t>
            </a:r>
          </a:p>
          <a:p>
            <a:pPr lvl="0" algn="ctr"/>
            <a:r>
              <a:rPr lang="fr-FR" sz="1600" b="1" cap="all" dirty="0">
                <a:solidFill>
                  <a:schemeClr val="bg1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LE FLUX TOURISTIQUE </a:t>
            </a:r>
          </a:p>
          <a:p>
            <a:pPr lvl="0" algn="ctr"/>
            <a:r>
              <a:rPr lang="fr-FR" sz="1600" b="1" cap="all" dirty="0">
                <a:solidFill>
                  <a:schemeClr val="bg1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SUR LES 4 SAISONS</a:t>
            </a:r>
            <a:endParaRPr lang="fr-FR" sz="1600" b="1" dirty="0">
              <a:solidFill>
                <a:schemeClr val="bg1"/>
              </a:solidFill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FF65654-BF8C-42B2-A176-E02D654DB5DE}"/>
              </a:ext>
            </a:extLst>
          </p:cNvPr>
          <p:cNvSpPr txBox="1"/>
          <p:nvPr/>
        </p:nvSpPr>
        <p:spPr>
          <a:xfrm>
            <a:off x="5912991" y="3378811"/>
            <a:ext cx="2602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b="1" cap="all" dirty="0">
                <a:solidFill>
                  <a:schemeClr val="bg1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Faire émerger </a:t>
            </a:r>
          </a:p>
          <a:p>
            <a:pPr lvl="0" algn="ctr"/>
            <a:r>
              <a:rPr lang="fr-FR" sz="1600" b="1" cap="all" dirty="0">
                <a:solidFill>
                  <a:schemeClr val="bg1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l’OFFRE  « SUD » DE LA DESTINATION MASSIF DES VOSGES</a:t>
            </a:r>
            <a:endParaRPr lang="fr-FR" sz="1600" b="1" dirty="0">
              <a:solidFill>
                <a:schemeClr val="bg1"/>
              </a:solidFill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A37E10-58F3-4D4B-937F-B17EDFD24FFC}"/>
              </a:ext>
            </a:extLst>
          </p:cNvPr>
          <p:cNvSpPr/>
          <p:nvPr/>
        </p:nvSpPr>
        <p:spPr>
          <a:xfrm>
            <a:off x="8772580" y="3083943"/>
            <a:ext cx="2716691" cy="2044647"/>
          </a:xfrm>
          <a:prstGeom prst="rect">
            <a:avLst/>
          </a:prstGeom>
          <a:solidFill>
            <a:srgbClr val="881A4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776F9AA-6B92-41E4-9052-12A3E50DF11D}"/>
              </a:ext>
            </a:extLst>
          </p:cNvPr>
          <p:cNvSpPr txBox="1"/>
          <p:nvPr/>
        </p:nvSpPr>
        <p:spPr>
          <a:xfrm>
            <a:off x="8829593" y="3278750"/>
            <a:ext cx="26026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b="1" cap="all" dirty="0">
                <a:solidFill>
                  <a:schemeClr val="bg1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INCITER LES HABITANTS A REDECOUVRIR LEUR REGION ET RENFORCER LA CONSOMMATION TOURISTIQUE LOCALE</a:t>
            </a:r>
            <a:endParaRPr lang="fr-FR" sz="1600" b="1" dirty="0">
              <a:solidFill>
                <a:schemeClr val="bg1"/>
              </a:solidFill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E5F3ABC-68CA-409F-BE86-4D90B2A77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7382" y="1866053"/>
            <a:ext cx="1618418" cy="100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17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E165D-9128-4F5C-B849-5C9CF36B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ighlight>
                  <a:srgbClr val="F5C500"/>
                </a:highlight>
              </a:rPr>
              <a:t>4 filières </a:t>
            </a:r>
            <a:br>
              <a:rPr lang="fr-FR" dirty="0">
                <a:highlight>
                  <a:srgbClr val="F5C500"/>
                </a:highlight>
              </a:rPr>
            </a:br>
            <a:r>
              <a:rPr lang="fr-FR" dirty="0"/>
              <a:t>pour développer une offre adaptée aux cibles à conquérir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C4D10C0-9A0A-4B53-89BC-E26D3E25504D}"/>
              </a:ext>
            </a:extLst>
          </p:cNvPr>
          <p:cNvSpPr txBox="1"/>
          <p:nvPr/>
        </p:nvSpPr>
        <p:spPr>
          <a:xfrm>
            <a:off x="812802" y="2760213"/>
            <a:ext cx="2289456" cy="400110"/>
          </a:xfrm>
          <a:prstGeom prst="rect">
            <a:avLst/>
          </a:prstGeom>
          <a:solidFill>
            <a:srgbClr val="3DA917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000" b="1" cap="all">
                <a:solidFill>
                  <a:schemeClr val="bg1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Itinérance</a:t>
            </a:r>
            <a:endParaRPr lang="fr-FR" sz="2000" b="1">
              <a:solidFill>
                <a:schemeClr val="bg1"/>
              </a:solidFill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0C616B-0DD7-4BDA-A0D7-F34CF94B399A}"/>
              </a:ext>
            </a:extLst>
          </p:cNvPr>
          <p:cNvSpPr txBox="1"/>
          <p:nvPr/>
        </p:nvSpPr>
        <p:spPr>
          <a:xfrm>
            <a:off x="3260428" y="2760213"/>
            <a:ext cx="2289456" cy="400110"/>
          </a:xfrm>
          <a:prstGeom prst="rect">
            <a:avLst/>
          </a:prstGeom>
          <a:solidFill>
            <a:srgbClr val="937055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000" b="1" cap="all">
                <a:solidFill>
                  <a:schemeClr val="bg1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PATRIMOINE</a:t>
            </a:r>
            <a:endParaRPr lang="fr-FR" sz="2000" b="1">
              <a:solidFill>
                <a:schemeClr val="bg1"/>
              </a:solidFill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6340D63-DF9D-4969-BE27-37E0DF4DE87A}"/>
              </a:ext>
            </a:extLst>
          </p:cNvPr>
          <p:cNvSpPr txBox="1"/>
          <p:nvPr/>
        </p:nvSpPr>
        <p:spPr>
          <a:xfrm>
            <a:off x="5708054" y="2760213"/>
            <a:ext cx="2289456" cy="400110"/>
          </a:xfrm>
          <a:prstGeom prst="rect">
            <a:avLst/>
          </a:prstGeom>
          <a:solidFill>
            <a:srgbClr val="B0074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000" b="1" cap="all" dirty="0">
                <a:solidFill>
                  <a:schemeClr val="bg1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OENOTOURISME</a:t>
            </a:r>
            <a:endParaRPr lang="fr-FR" sz="2000" b="1" dirty="0">
              <a:solidFill>
                <a:schemeClr val="bg1"/>
              </a:solidFill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7E83A6-0FA5-43E6-98E0-31256F874E7A}"/>
              </a:ext>
            </a:extLst>
          </p:cNvPr>
          <p:cNvSpPr/>
          <p:nvPr/>
        </p:nvSpPr>
        <p:spPr>
          <a:xfrm>
            <a:off x="812801" y="3196182"/>
            <a:ext cx="2289456" cy="707886"/>
          </a:xfrm>
          <a:prstGeom prst="rect">
            <a:avLst/>
          </a:prstGeom>
          <a:solidFill>
            <a:srgbClr val="3DA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BABA4D-6AAC-4A39-9C96-D452B56B86B8}"/>
              </a:ext>
            </a:extLst>
          </p:cNvPr>
          <p:cNvSpPr/>
          <p:nvPr/>
        </p:nvSpPr>
        <p:spPr>
          <a:xfrm>
            <a:off x="3260427" y="3196182"/>
            <a:ext cx="2289456" cy="707886"/>
          </a:xfrm>
          <a:prstGeom prst="rect">
            <a:avLst/>
          </a:prstGeom>
          <a:solidFill>
            <a:srgbClr val="937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734BA0-79F3-45A9-BECA-12FC208756EF}"/>
              </a:ext>
            </a:extLst>
          </p:cNvPr>
          <p:cNvSpPr/>
          <p:nvPr/>
        </p:nvSpPr>
        <p:spPr>
          <a:xfrm>
            <a:off x="5708054" y="3196182"/>
            <a:ext cx="2289456" cy="707886"/>
          </a:xfrm>
          <a:prstGeom prst="rect">
            <a:avLst/>
          </a:prstGeom>
          <a:solidFill>
            <a:srgbClr val="B00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87DCB5-1F7C-417B-9E19-F8FA6C57689F}"/>
              </a:ext>
            </a:extLst>
          </p:cNvPr>
          <p:cNvSpPr/>
          <p:nvPr/>
        </p:nvSpPr>
        <p:spPr>
          <a:xfrm>
            <a:off x="8155680" y="3493306"/>
            <a:ext cx="2289456" cy="41076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C5AAAFE-4A0A-41D0-B491-8BE74B57D6FE}"/>
              </a:ext>
            </a:extLst>
          </p:cNvPr>
          <p:cNvSpPr txBox="1"/>
          <p:nvPr/>
        </p:nvSpPr>
        <p:spPr>
          <a:xfrm>
            <a:off x="8155680" y="2760213"/>
            <a:ext cx="2289456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000" b="1" cap="all">
                <a:solidFill>
                  <a:schemeClr val="bg1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TOURISME D’AFFAIRES</a:t>
            </a:r>
            <a:endParaRPr lang="fr-FR" sz="2000" b="1">
              <a:solidFill>
                <a:schemeClr val="bg1"/>
              </a:solidFill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32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E165D-9128-4F5C-B849-5C9CF36B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929" y="172026"/>
            <a:ext cx="10438348" cy="1325563"/>
          </a:xfrm>
        </p:spPr>
        <p:txBody>
          <a:bodyPr>
            <a:normAutofit/>
          </a:bodyPr>
          <a:lstStyle/>
          <a:p>
            <a:r>
              <a:rPr lang="fr-FR" b="1" dirty="0">
                <a:highlight>
                  <a:srgbClr val="F5C500"/>
                </a:highlight>
              </a:rPr>
              <a:t>Les filières </a:t>
            </a:r>
            <a:r>
              <a:rPr lang="fr-FR" dirty="0"/>
              <a:t>: une montée en qualité de l’offre pour mieux satisfaire les clients des destinations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D53A7B-4F9C-4744-825E-47B77DF7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628" y="4947483"/>
            <a:ext cx="5758188" cy="1014191"/>
          </a:xfrm>
          <a:custGeom>
            <a:avLst/>
            <a:gdLst>
              <a:gd name="T0" fmla="*/ 10132 w 10133"/>
              <a:gd name="T1" fmla="*/ 2990 h 2991"/>
              <a:gd name="T2" fmla="*/ 0 w 10133"/>
              <a:gd name="T3" fmla="*/ 2990 h 2991"/>
              <a:gd name="T4" fmla="*/ 0 w 10133"/>
              <a:gd name="T5" fmla="*/ 0 h 2991"/>
              <a:gd name="T6" fmla="*/ 10132 w 10133"/>
              <a:gd name="T7" fmla="*/ 0 h 2991"/>
              <a:gd name="T8" fmla="*/ 10132 w 10133"/>
              <a:gd name="T9" fmla="*/ 2990 h 2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3" h="2991">
                <a:moveTo>
                  <a:pt x="10132" y="2990"/>
                </a:moveTo>
                <a:lnTo>
                  <a:pt x="0" y="2990"/>
                </a:lnTo>
                <a:lnTo>
                  <a:pt x="0" y="0"/>
                </a:lnTo>
                <a:lnTo>
                  <a:pt x="10132" y="0"/>
                </a:lnTo>
                <a:lnTo>
                  <a:pt x="10132" y="299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98B1078F-DD52-4270-A8EC-30A53CEF0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232" y="3933292"/>
            <a:ext cx="6323584" cy="1014191"/>
          </a:xfrm>
          <a:custGeom>
            <a:avLst/>
            <a:gdLst>
              <a:gd name="T0" fmla="*/ 11798 w 11799"/>
              <a:gd name="T1" fmla="*/ 2990 h 2991"/>
              <a:gd name="T2" fmla="*/ 0 w 11799"/>
              <a:gd name="T3" fmla="*/ 2990 h 2991"/>
              <a:gd name="T4" fmla="*/ 0 w 11799"/>
              <a:gd name="T5" fmla="*/ 0 h 2991"/>
              <a:gd name="T6" fmla="*/ 11798 w 11799"/>
              <a:gd name="T7" fmla="*/ 0 h 2991"/>
              <a:gd name="T8" fmla="*/ 11798 w 11799"/>
              <a:gd name="T9" fmla="*/ 2990 h 2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99" h="2991">
                <a:moveTo>
                  <a:pt x="11798" y="2990"/>
                </a:moveTo>
                <a:lnTo>
                  <a:pt x="0" y="2990"/>
                </a:lnTo>
                <a:lnTo>
                  <a:pt x="0" y="0"/>
                </a:lnTo>
                <a:lnTo>
                  <a:pt x="11798" y="0"/>
                </a:lnTo>
                <a:lnTo>
                  <a:pt x="11798" y="299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403525D-134F-4BFC-8069-39DEDC139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163" y="2917606"/>
            <a:ext cx="7533653" cy="1015687"/>
          </a:xfrm>
          <a:custGeom>
            <a:avLst/>
            <a:gdLst>
              <a:gd name="T0" fmla="*/ 15364 w 15365"/>
              <a:gd name="T1" fmla="*/ 2994 h 2995"/>
              <a:gd name="T2" fmla="*/ 0 w 15365"/>
              <a:gd name="T3" fmla="*/ 2994 h 2995"/>
              <a:gd name="T4" fmla="*/ 0 w 15365"/>
              <a:gd name="T5" fmla="*/ 0 h 2995"/>
              <a:gd name="T6" fmla="*/ 15364 w 15365"/>
              <a:gd name="T7" fmla="*/ 0 h 2995"/>
              <a:gd name="T8" fmla="*/ 15364 w 15365"/>
              <a:gd name="T9" fmla="*/ 2994 h 2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65" h="2995">
                <a:moveTo>
                  <a:pt x="15364" y="2994"/>
                </a:moveTo>
                <a:lnTo>
                  <a:pt x="0" y="2994"/>
                </a:lnTo>
                <a:lnTo>
                  <a:pt x="0" y="0"/>
                </a:lnTo>
                <a:lnTo>
                  <a:pt x="15364" y="0"/>
                </a:lnTo>
                <a:lnTo>
                  <a:pt x="15364" y="299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51559EFF-D382-4ADC-97DE-C94F1862D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0785" y="1903415"/>
            <a:ext cx="6442031" cy="1014192"/>
          </a:xfrm>
          <a:custGeom>
            <a:avLst/>
            <a:gdLst>
              <a:gd name="T0" fmla="*/ 12579 w 12580"/>
              <a:gd name="T1" fmla="*/ 2990 h 2991"/>
              <a:gd name="T2" fmla="*/ 0 w 12580"/>
              <a:gd name="T3" fmla="*/ 2990 h 2991"/>
              <a:gd name="T4" fmla="*/ 0 w 12580"/>
              <a:gd name="T5" fmla="*/ 0 h 2991"/>
              <a:gd name="T6" fmla="*/ 12579 w 12580"/>
              <a:gd name="T7" fmla="*/ 0 h 2991"/>
              <a:gd name="T8" fmla="*/ 12579 w 12580"/>
              <a:gd name="T9" fmla="*/ 2990 h 2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80" h="2991">
                <a:moveTo>
                  <a:pt x="12579" y="2990"/>
                </a:moveTo>
                <a:lnTo>
                  <a:pt x="0" y="2990"/>
                </a:lnTo>
                <a:lnTo>
                  <a:pt x="0" y="0"/>
                </a:lnTo>
                <a:lnTo>
                  <a:pt x="12579" y="0"/>
                </a:lnTo>
                <a:lnTo>
                  <a:pt x="12579" y="299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7A0E39AB-090C-4CA3-9194-8B4F65690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482" y="1414271"/>
            <a:ext cx="1406013" cy="1497351"/>
          </a:xfrm>
          <a:custGeom>
            <a:avLst/>
            <a:gdLst>
              <a:gd name="T0" fmla="*/ 0 w 4143"/>
              <a:gd name="T1" fmla="*/ 1445 h 4414"/>
              <a:gd name="T2" fmla="*/ 3228 w 4143"/>
              <a:gd name="T3" fmla="*/ 0 h 4414"/>
              <a:gd name="T4" fmla="*/ 4142 w 4143"/>
              <a:gd name="T5" fmla="*/ 1036 h 4414"/>
              <a:gd name="T6" fmla="*/ 3439 w 4143"/>
              <a:gd name="T7" fmla="*/ 2940 h 4414"/>
              <a:gd name="T8" fmla="*/ 0 w 4143"/>
              <a:gd name="T9" fmla="*/ 4413 h 4414"/>
              <a:gd name="T10" fmla="*/ 0 w 4143"/>
              <a:gd name="T11" fmla="*/ 1445 h 4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43" h="4414">
                <a:moveTo>
                  <a:pt x="0" y="1445"/>
                </a:moveTo>
                <a:lnTo>
                  <a:pt x="3228" y="0"/>
                </a:lnTo>
                <a:lnTo>
                  <a:pt x="4142" y="1036"/>
                </a:lnTo>
                <a:lnTo>
                  <a:pt x="3439" y="2940"/>
                </a:lnTo>
                <a:lnTo>
                  <a:pt x="0" y="4413"/>
                </a:lnTo>
                <a:lnTo>
                  <a:pt x="0" y="1445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5" name="Freeform 135">
            <a:extLst>
              <a:ext uri="{FF2B5EF4-FFF2-40B4-BE49-F238E27FC236}">
                <a16:creationId xmlns:a16="http://schemas.microsoft.com/office/drawing/2014/main" id="{0CC4939E-443B-486E-9174-71DD564D2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872" y="1403800"/>
            <a:ext cx="309623" cy="999232"/>
          </a:xfrm>
          <a:custGeom>
            <a:avLst/>
            <a:gdLst>
              <a:gd name="T0" fmla="*/ 0 w 915"/>
              <a:gd name="T1" fmla="*/ 0 h 2947"/>
              <a:gd name="T2" fmla="*/ 759 w 915"/>
              <a:gd name="T3" fmla="*/ 1058 h 2947"/>
              <a:gd name="T4" fmla="*/ 211 w 915"/>
              <a:gd name="T5" fmla="*/ 2946 h 2947"/>
              <a:gd name="T6" fmla="*/ 914 w 915"/>
              <a:gd name="T7" fmla="*/ 1035 h 2947"/>
              <a:gd name="T8" fmla="*/ 0 w 915"/>
              <a:gd name="T9" fmla="*/ 0 h 2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5" h="2947">
                <a:moveTo>
                  <a:pt x="0" y="0"/>
                </a:moveTo>
                <a:lnTo>
                  <a:pt x="759" y="1058"/>
                </a:lnTo>
                <a:lnTo>
                  <a:pt x="211" y="2946"/>
                </a:lnTo>
                <a:lnTo>
                  <a:pt x="914" y="1035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08197A3A-A247-40C3-BEBC-B3DD8B167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628" y="4467312"/>
            <a:ext cx="1406013" cy="1497352"/>
          </a:xfrm>
          <a:custGeom>
            <a:avLst/>
            <a:gdLst>
              <a:gd name="T0" fmla="*/ 0 w 4143"/>
              <a:gd name="T1" fmla="*/ 1445 h 4414"/>
              <a:gd name="T2" fmla="*/ 3229 w 4143"/>
              <a:gd name="T3" fmla="*/ 0 h 4414"/>
              <a:gd name="T4" fmla="*/ 4142 w 4143"/>
              <a:gd name="T5" fmla="*/ 1036 h 4414"/>
              <a:gd name="T6" fmla="*/ 3445 w 4143"/>
              <a:gd name="T7" fmla="*/ 2941 h 4414"/>
              <a:gd name="T8" fmla="*/ 0 w 4143"/>
              <a:gd name="T9" fmla="*/ 4413 h 4414"/>
              <a:gd name="T10" fmla="*/ 0 w 4143"/>
              <a:gd name="T11" fmla="*/ 1445 h 4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43" h="4414">
                <a:moveTo>
                  <a:pt x="0" y="1445"/>
                </a:moveTo>
                <a:lnTo>
                  <a:pt x="3229" y="0"/>
                </a:lnTo>
                <a:lnTo>
                  <a:pt x="4142" y="1036"/>
                </a:lnTo>
                <a:lnTo>
                  <a:pt x="3445" y="2941"/>
                </a:lnTo>
                <a:lnTo>
                  <a:pt x="0" y="4413"/>
                </a:lnTo>
                <a:lnTo>
                  <a:pt x="0" y="1445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7" name="Freeform 146">
            <a:extLst>
              <a:ext uri="{FF2B5EF4-FFF2-40B4-BE49-F238E27FC236}">
                <a16:creationId xmlns:a16="http://schemas.microsoft.com/office/drawing/2014/main" id="{B146B41E-57F6-46E8-A22E-D294C3CEE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524" y="4467313"/>
            <a:ext cx="309622" cy="997737"/>
          </a:xfrm>
          <a:custGeom>
            <a:avLst/>
            <a:gdLst>
              <a:gd name="T0" fmla="*/ 0 w 914"/>
              <a:gd name="T1" fmla="*/ 0 h 2942"/>
              <a:gd name="T2" fmla="*/ 758 w 914"/>
              <a:gd name="T3" fmla="*/ 1052 h 2942"/>
              <a:gd name="T4" fmla="*/ 216 w 914"/>
              <a:gd name="T5" fmla="*/ 2941 h 2942"/>
              <a:gd name="T6" fmla="*/ 913 w 914"/>
              <a:gd name="T7" fmla="*/ 1036 h 2942"/>
              <a:gd name="T8" fmla="*/ 0 w 914"/>
              <a:gd name="T9" fmla="*/ 0 h 2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" h="2942">
                <a:moveTo>
                  <a:pt x="0" y="0"/>
                </a:moveTo>
                <a:lnTo>
                  <a:pt x="758" y="1052"/>
                </a:lnTo>
                <a:lnTo>
                  <a:pt x="216" y="2941"/>
                </a:lnTo>
                <a:lnTo>
                  <a:pt x="913" y="1036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910ECDC6-959A-49FC-932D-9F68E6EF3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232" y="3445643"/>
            <a:ext cx="1403022" cy="1498848"/>
          </a:xfrm>
          <a:custGeom>
            <a:avLst/>
            <a:gdLst>
              <a:gd name="T0" fmla="*/ 0 w 4137"/>
              <a:gd name="T1" fmla="*/ 1445 h 4420"/>
              <a:gd name="T2" fmla="*/ 3222 w 4137"/>
              <a:gd name="T3" fmla="*/ 0 h 4420"/>
              <a:gd name="T4" fmla="*/ 4136 w 4137"/>
              <a:gd name="T5" fmla="*/ 1036 h 4420"/>
              <a:gd name="T6" fmla="*/ 3438 w 4137"/>
              <a:gd name="T7" fmla="*/ 2946 h 4420"/>
              <a:gd name="T8" fmla="*/ 0 w 4137"/>
              <a:gd name="T9" fmla="*/ 4419 h 4420"/>
              <a:gd name="T10" fmla="*/ 0 w 4137"/>
              <a:gd name="T11" fmla="*/ 1445 h 4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37" h="4420">
                <a:moveTo>
                  <a:pt x="0" y="1445"/>
                </a:moveTo>
                <a:lnTo>
                  <a:pt x="3222" y="0"/>
                </a:lnTo>
                <a:lnTo>
                  <a:pt x="4136" y="1036"/>
                </a:lnTo>
                <a:lnTo>
                  <a:pt x="3438" y="2946"/>
                </a:lnTo>
                <a:lnTo>
                  <a:pt x="0" y="4419"/>
                </a:lnTo>
                <a:lnTo>
                  <a:pt x="0" y="144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9" name="Freeform 144">
            <a:extLst>
              <a:ext uri="{FF2B5EF4-FFF2-40B4-BE49-F238E27FC236}">
                <a16:creationId xmlns:a16="http://schemas.microsoft.com/office/drawing/2014/main" id="{FAF1DC49-9310-486E-A958-D1E209F49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623" y="3450131"/>
            <a:ext cx="306631" cy="996240"/>
          </a:xfrm>
          <a:custGeom>
            <a:avLst/>
            <a:gdLst>
              <a:gd name="T0" fmla="*/ 0 w 904"/>
              <a:gd name="T1" fmla="*/ 0 h 2936"/>
              <a:gd name="T2" fmla="*/ 753 w 904"/>
              <a:gd name="T3" fmla="*/ 1047 h 2936"/>
              <a:gd name="T4" fmla="*/ 205 w 904"/>
              <a:gd name="T5" fmla="*/ 2935 h 2936"/>
              <a:gd name="T6" fmla="*/ 903 w 904"/>
              <a:gd name="T7" fmla="*/ 1025 h 2936"/>
              <a:gd name="T8" fmla="*/ 0 w 904"/>
              <a:gd name="T9" fmla="*/ 0 h 2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4" h="2936">
                <a:moveTo>
                  <a:pt x="0" y="0"/>
                </a:moveTo>
                <a:lnTo>
                  <a:pt x="753" y="1047"/>
                </a:lnTo>
                <a:lnTo>
                  <a:pt x="205" y="2935"/>
                </a:lnTo>
                <a:lnTo>
                  <a:pt x="903" y="1025"/>
                </a:lnTo>
                <a:lnTo>
                  <a:pt x="0" y="0"/>
                </a:ln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C16FC044-4F34-4463-A783-471AB121C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163" y="2428461"/>
            <a:ext cx="1406013" cy="1498848"/>
          </a:xfrm>
          <a:custGeom>
            <a:avLst/>
            <a:gdLst>
              <a:gd name="T0" fmla="*/ 0 w 4143"/>
              <a:gd name="T1" fmla="*/ 1445 h 4419"/>
              <a:gd name="T2" fmla="*/ 3228 w 4143"/>
              <a:gd name="T3" fmla="*/ 0 h 4419"/>
              <a:gd name="T4" fmla="*/ 4142 w 4143"/>
              <a:gd name="T5" fmla="*/ 1036 h 4419"/>
              <a:gd name="T6" fmla="*/ 3438 w 4143"/>
              <a:gd name="T7" fmla="*/ 2945 h 4419"/>
              <a:gd name="T8" fmla="*/ 0 w 4143"/>
              <a:gd name="T9" fmla="*/ 4418 h 4419"/>
              <a:gd name="T10" fmla="*/ 0 w 4143"/>
              <a:gd name="T11" fmla="*/ 1445 h 4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43" h="4419">
                <a:moveTo>
                  <a:pt x="0" y="1445"/>
                </a:moveTo>
                <a:lnTo>
                  <a:pt x="3228" y="0"/>
                </a:lnTo>
                <a:lnTo>
                  <a:pt x="4142" y="1036"/>
                </a:lnTo>
                <a:lnTo>
                  <a:pt x="3438" y="2945"/>
                </a:lnTo>
                <a:lnTo>
                  <a:pt x="0" y="4418"/>
                </a:lnTo>
                <a:lnTo>
                  <a:pt x="0" y="1445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1" name="Freeform 140">
            <a:extLst>
              <a:ext uri="{FF2B5EF4-FFF2-40B4-BE49-F238E27FC236}">
                <a16:creationId xmlns:a16="http://schemas.microsoft.com/office/drawing/2014/main" id="{F8A94EB0-14BF-460A-8DCF-1CF4A93EE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529" y="2440428"/>
            <a:ext cx="299152" cy="984273"/>
          </a:xfrm>
          <a:custGeom>
            <a:avLst/>
            <a:gdLst>
              <a:gd name="T0" fmla="*/ 0 w 881"/>
              <a:gd name="T1" fmla="*/ 0 h 2902"/>
              <a:gd name="T2" fmla="*/ 731 w 881"/>
              <a:gd name="T3" fmla="*/ 1019 h 2902"/>
              <a:gd name="T4" fmla="*/ 182 w 881"/>
              <a:gd name="T5" fmla="*/ 2901 h 2902"/>
              <a:gd name="T6" fmla="*/ 880 w 881"/>
              <a:gd name="T7" fmla="*/ 1003 h 2902"/>
              <a:gd name="T8" fmla="*/ 764 w 881"/>
              <a:gd name="T9" fmla="*/ 864 h 2902"/>
              <a:gd name="T10" fmla="*/ 0 w 881"/>
              <a:gd name="T11" fmla="*/ 0 h 2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1" h="2902">
                <a:moveTo>
                  <a:pt x="0" y="0"/>
                </a:moveTo>
                <a:lnTo>
                  <a:pt x="731" y="1019"/>
                </a:lnTo>
                <a:lnTo>
                  <a:pt x="182" y="2901"/>
                </a:lnTo>
                <a:lnTo>
                  <a:pt x="880" y="1003"/>
                </a:lnTo>
                <a:lnTo>
                  <a:pt x="764" y="864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2" name="Text Box 2248">
            <a:extLst>
              <a:ext uri="{FF2B5EF4-FFF2-40B4-BE49-F238E27FC236}">
                <a16:creationId xmlns:a16="http://schemas.microsoft.com/office/drawing/2014/main" id="{718DCABB-6320-4682-B73B-65E5D6DC7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699" y="1761331"/>
            <a:ext cx="58990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4000" b="1">
                <a:solidFill>
                  <a:schemeClr val="bg1"/>
                </a:solidFill>
                <a:latin typeface="Lato Regular"/>
                <a:cs typeface="Lato Regular"/>
              </a:rPr>
              <a:t>01</a:t>
            </a:r>
          </a:p>
        </p:txBody>
      </p:sp>
      <p:sp>
        <p:nvSpPr>
          <p:cNvPr id="23" name="Text Box 2248">
            <a:extLst>
              <a:ext uri="{FF2B5EF4-FFF2-40B4-BE49-F238E27FC236}">
                <a16:creationId xmlns:a16="http://schemas.microsoft.com/office/drawing/2014/main" id="{6FB94F46-D0C7-4407-8B4B-4B13E4D02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113" y="2775728"/>
            <a:ext cx="58990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4000" b="1">
                <a:solidFill>
                  <a:schemeClr val="bg1"/>
                </a:solidFill>
                <a:latin typeface="Lato Regular"/>
                <a:cs typeface="Lato Regular"/>
              </a:rPr>
              <a:t>02</a:t>
            </a:r>
          </a:p>
        </p:txBody>
      </p:sp>
      <p:sp>
        <p:nvSpPr>
          <p:cNvPr id="24" name="Text Box 2248">
            <a:extLst>
              <a:ext uri="{FF2B5EF4-FFF2-40B4-BE49-F238E27FC236}">
                <a16:creationId xmlns:a16="http://schemas.microsoft.com/office/drawing/2014/main" id="{C464E540-F52C-402C-A198-8E23740FB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209" y="3775118"/>
            <a:ext cx="58990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4000" b="1">
                <a:solidFill>
                  <a:schemeClr val="bg1"/>
                </a:solidFill>
                <a:latin typeface="Lato Regular"/>
                <a:cs typeface="Lato Regular"/>
              </a:rPr>
              <a:t>03</a:t>
            </a:r>
          </a:p>
        </p:txBody>
      </p:sp>
      <p:sp>
        <p:nvSpPr>
          <p:cNvPr id="25" name="Text Box 2248">
            <a:extLst>
              <a:ext uri="{FF2B5EF4-FFF2-40B4-BE49-F238E27FC236}">
                <a16:creationId xmlns:a16="http://schemas.microsoft.com/office/drawing/2014/main" id="{DA7652AD-EF38-4118-8D1D-AFE5B52EF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230" y="4839427"/>
            <a:ext cx="58990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4000" b="1">
                <a:solidFill>
                  <a:schemeClr val="bg1"/>
                </a:solidFill>
                <a:latin typeface="Lato Regular"/>
                <a:cs typeface="Lato Regular"/>
              </a:rPr>
              <a:t>04</a:t>
            </a:r>
          </a:p>
        </p:txBody>
      </p:sp>
      <p:sp>
        <p:nvSpPr>
          <p:cNvPr id="26" name="TextBox 267">
            <a:extLst>
              <a:ext uri="{FF2B5EF4-FFF2-40B4-BE49-F238E27FC236}">
                <a16:creationId xmlns:a16="http://schemas.microsoft.com/office/drawing/2014/main" id="{78227DB7-1320-483D-86F9-6601249CFBBF}"/>
              </a:ext>
            </a:extLst>
          </p:cNvPr>
          <p:cNvSpPr txBox="1"/>
          <p:nvPr/>
        </p:nvSpPr>
        <p:spPr>
          <a:xfrm>
            <a:off x="4442254" y="3007569"/>
            <a:ext cx="4809162" cy="49672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400" b="1" dirty="0">
                <a:solidFill>
                  <a:schemeClr val="bg1"/>
                </a:solidFill>
                <a:cs typeface="Lato Regular"/>
              </a:rPr>
              <a:t>Jeu </a:t>
            </a:r>
            <a:r>
              <a:rPr lang="en-US" sz="2400" b="1" dirty="0" err="1">
                <a:solidFill>
                  <a:schemeClr val="bg1"/>
                </a:solidFill>
                <a:cs typeface="Lato Regular"/>
              </a:rPr>
              <a:t>collectif</a:t>
            </a:r>
            <a:r>
              <a:rPr lang="en-US" sz="2400" b="1" dirty="0">
                <a:solidFill>
                  <a:schemeClr val="bg1"/>
                </a:solidFill>
                <a:cs typeface="Lato Regular"/>
              </a:rPr>
              <a:t> des </a:t>
            </a:r>
            <a:r>
              <a:rPr lang="en-US" sz="2400" b="1" dirty="0" err="1">
                <a:solidFill>
                  <a:schemeClr val="bg1"/>
                </a:solidFill>
                <a:cs typeface="Lato Regular"/>
              </a:rPr>
              <a:t>acteurs</a:t>
            </a:r>
            <a:endParaRPr lang="en-US" sz="2400" dirty="0">
              <a:solidFill>
                <a:schemeClr val="bg1"/>
              </a:solidFill>
              <a:cs typeface="Lato Light"/>
            </a:endParaRPr>
          </a:p>
        </p:txBody>
      </p:sp>
      <p:sp>
        <p:nvSpPr>
          <p:cNvPr id="27" name="TextBox 268">
            <a:extLst>
              <a:ext uri="{FF2B5EF4-FFF2-40B4-BE49-F238E27FC236}">
                <a16:creationId xmlns:a16="http://schemas.microsoft.com/office/drawing/2014/main" id="{3E7ED8D3-7F14-4F81-9BF7-BFCD83B824C0}"/>
              </a:ext>
            </a:extLst>
          </p:cNvPr>
          <p:cNvSpPr txBox="1"/>
          <p:nvPr/>
        </p:nvSpPr>
        <p:spPr>
          <a:xfrm>
            <a:off x="4442254" y="4026384"/>
            <a:ext cx="4809162" cy="480113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Observation et benchmark </a:t>
            </a:r>
          </a:p>
        </p:txBody>
      </p:sp>
      <p:sp>
        <p:nvSpPr>
          <p:cNvPr id="28" name="TextBox 269">
            <a:extLst>
              <a:ext uri="{FF2B5EF4-FFF2-40B4-BE49-F238E27FC236}">
                <a16:creationId xmlns:a16="http://schemas.microsoft.com/office/drawing/2014/main" id="{1324A511-AE5F-4A0A-B0CD-A3F17F81C849}"/>
              </a:ext>
            </a:extLst>
          </p:cNvPr>
          <p:cNvSpPr txBox="1"/>
          <p:nvPr/>
        </p:nvSpPr>
        <p:spPr>
          <a:xfrm>
            <a:off x="5107240" y="5016374"/>
            <a:ext cx="4144176" cy="49672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400" b="1" dirty="0">
                <a:solidFill>
                  <a:schemeClr val="bg1"/>
                </a:solidFill>
                <a:cs typeface="Lato Regular"/>
              </a:rPr>
              <a:t>Innovation et formation </a:t>
            </a:r>
            <a:endParaRPr lang="en-US" sz="2400" dirty="0">
              <a:solidFill>
                <a:schemeClr val="bg1"/>
              </a:solidFill>
              <a:cs typeface="Lato Light"/>
            </a:endParaRPr>
          </a:p>
        </p:txBody>
      </p:sp>
      <p:sp>
        <p:nvSpPr>
          <p:cNvPr id="29" name="TextBox 270">
            <a:extLst>
              <a:ext uri="{FF2B5EF4-FFF2-40B4-BE49-F238E27FC236}">
                <a16:creationId xmlns:a16="http://schemas.microsoft.com/office/drawing/2014/main" id="{72033A71-55BF-4B02-B817-80DE5210577A}"/>
              </a:ext>
            </a:extLst>
          </p:cNvPr>
          <p:cNvSpPr txBox="1"/>
          <p:nvPr/>
        </p:nvSpPr>
        <p:spPr>
          <a:xfrm>
            <a:off x="4442254" y="1994213"/>
            <a:ext cx="4809162" cy="49672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400" b="1" dirty="0">
                <a:solidFill>
                  <a:schemeClr val="bg1"/>
                </a:solidFill>
                <a:cs typeface="Lato Regular"/>
              </a:rPr>
              <a:t>Structuration de </a:t>
            </a:r>
            <a:r>
              <a:rPr lang="en-US" sz="2400" b="1" dirty="0" err="1">
                <a:solidFill>
                  <a:schemeClr val="bg1"/>
                </a:solidFill>
                <a:cs typeface="Lato Regular"/>
              </a:rPr>
              <a:t>l’offre</a:t>
            </a:r>
            <a:endParaRPr lang="en-US" sz="2400" dirty="0">
              <a:solidFill>
                <a:schemeClr val="bg1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19702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E165D-9128-4F5C-B849-5C9CF36B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highlight>
                  <a:srgbClr val="F5C500"/>
                </a:highlight>
              </a:rPr>
              <a:t>Les filières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un travail spécifique par filière dans le cadre de clubs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6183DA-1E25-439A-8BAE-21548FAAA2AF}"/>
              </a:ext>
            </a:extLst>
          </p:cNvPr>
          <p:cNvSpPr txBox="1"/>
          <p:nvPr/>
        </p:nvSpPr>
        <p:spPr>
          <a:xfrm>
            <a:off x="812802" y="2760213"/>
            <a:ext cx="2289456" cy="400110"/>
          </a:xfrm>
          <a:prstGeom prst="rect">
            <a:avLst/>
          </a:prstGeom>
          <a:solidFill>
            <a:srgbClr val="3DA917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000" b="1" cap="all">
                <a:solidFill>
                  <a:schemeClr val="bg1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Itinérance</a:t>
            </a:r>
            <a:endParaRPr lang="fr-FR" sz="2000" b="1">
              <a:solidFill>
                <a:schemeClr val="bg1"/>
              </a:solidFill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F6E70FF-18E7-4A0F-98B1-B1297F3DD690}"/>
              </a:ext>
            </a:extLst>
          </p:cNvPr>
          <p:cNvSpPr txBox="1"/>
          <p:nvPr/>
        </p:nvSpPr>
        <p:spPr>
          <a:xfrm>
            <a:off x="3260428" y="2760213"/>
            <a:ext cx="2289456" cy="400110"/>
          </a:xfrm>
          <a:prstGeom prst="rect">
            <a:avLst/>
          </a:prstGeom>
          <a:solidFill>
            <a:srgbClr val="937055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000" b="1" cap="all">
                <a:solidFill>
                  <a:schemeClr val="bg1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PATRIMOINE</a:t>
            </a:r>
            <a:endParaRPr lang="fr-FR" sz="2000" b="1">
              <a:solidFill>
                <a:schemeClr val="bg1"/>
              </a:solidFill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8D66EEC-8013-4DF9-BDD3-512ADBD6C0B9}"/>
              </a:ext>
            </a:extLst>
          </p:cNvPr>
          <p:cNvSpPr txBox="1"/>
          <p:nvPr/>
        </p:nvSpPr>
        <p:spPr>
          <a:xfrm>
            <a:off x="5708054" y="2760213"/>
            <a:ext cx="2289456" cy="400110"/>
          </a:xfrm>
          <a:prstGeom prst="rect">
            <a:avLst/>
          </a:prstGeom>
          <a:solidFill>
            <a:srgbClr val="B0074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000" b="1" cap="all" dirty="0">
                <a:solidFill>
                  <a:schemeClr val="bg1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OENOTOURISME</a:t>
            </a:r>
            <a:endParaRPr lang="fr-FR" sz="2000" b="1" dirty="0">
              <a:solidFill>
                <a:schemeClr val="bg1"/>
              </a:solidFill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C5BBB9-009A-4867-8EB2-AF25E85E53F8}"/>
              </a:ext>
            </a:extLst>
          </p:cNvPr>
          <p:cNvSpPr/>
          <p:nvPr/>
        </p:nvSpPr>
        <p:spPr>
          <a:xfrm>
            <a:off x="812801" y="3196182"/>
            <a:ext cx="2289456" cy="1083718"/>
          </a:xfrm>
          <a:prstGeom prst="rect">
            <a:avLst/>
          </a:prstGeom>
          <a:solidFill>
            <a:srgbClr val="3DA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Club des grands itinéraires (pédestres, vélo équestres, fluvial,…)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CB35F4-9A6C-488A-8600-4B72232150E1}"/>
              </a:ext>
            </a:extLst>
          </p:cNvPr>
          <p:cNvSpPr/>
          <p:nvPr/>
        </p:nvSpPr>
        <p:spPr>
          <a:xfrm>
            <a:off x="3260427" y="3196182"/>
            <a:ext cx="2289456" cy="1083718"/>
          </a:xfrm>
          <a:prstGeom prst="rect">
            <a:avLst/>
          </a:prstGeom>
          <a:solidFill>
            <a:srgbClr val="937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Club des grands sites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D73C3F-F5E1-4C0A-B678-3AAEF1B1C6DB}"/>
              </a:ext>
            </a:extLst>
          </p:cNvPr>
          <p:cNvSpPr/>
          <p:nvPr/>
        </p:nvSpPr>
        <p:spPr>
          <a:xfrm>
            <a:off x="5708054" y="3196182"/>
            <a:ext cx="2289456" cy="1083718"/>
          </a:xfrm>
          <a:prstGeom prst="rect">
            <a:avLst/>
          </a:prstGeom>
          <a:solidFill>
            <a:srgbClr val="B00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Club V&amp;D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2437F1-CE4E-4656-B2F3-CC602AC2AFF5}"/>
              </a:ext>
            </a:extLst>
          </p:cNvPr>
          <p:cNvSpPr/>
          <p:nvPr/>
        </p:nvSpPr>
        <p:spPr>
          <a:xfrm>
            <a:off x="8155680" y="3493306"/>
            <a:ext cx="2289456" cy="78659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Club destination affaires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F72D2B5-2E83-48D8-B3AD-CF2C428DF993}"/>
              </a:ext>
            </a:extLst>
          </p:cNvPr>
          <p:cNvSpPr txBox="1"/>
          <p:nvPr/>
        </p:nvSpPr>
        <p:spPr>
          <a:xfrm>
            <a:off x="8155680" y="2760213"/>
            <a:ext cx="2289456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000" b="1" cap="all">
                <a:solidFill>
                  <a:schemeClr val="bg1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TOURISME D’AFFAIRES</a:t>
            </a:r>
            <a:endParaRPr lang="fr-FR" sz="2000" b="1">
              <a:solidFill>
                <a:schemeClr val="bg1"/>
              </a:solidFill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07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5859-5DF3-4C52-BD31-F200E7D4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ighlight>
                  <a:srgbClr val="F5C500"/>
                </a:highlight>
              </a:rPr>
              <a:t>Nos enjeux pour les filières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7E4FAD-7CF5-4747-AA90-1A9890D5C9CA}"/>
              </a:ext>
            </a:extLst>
          </p:cNvPr>
          <p:cNvSpPr/>
          <p:nvPr/>
        </p:nvSpPr>
        <p:spPr>
          <a:xfrm>
            <a:off x="994730" y="3029312"/>
            <a:ext cx="6312190" cy="1809202"/>
          </a:xfrm>
          <a:prstGeom prst="rect">
            <a:avLst/>
          </a:prstGeom>
          <a:solidFill>
            <a:srgbClr val="881A4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5F469BF-8F29-4CC7-87CB-6036F059D24A}"/>
              </a:ext>
            </a:extLst>
          </p:cNvPr>
          <p:cNvSpPr txBox="1"/>
          <p:nvPr/>
        </p:nvSpPr>
        <p:spPr>
          <a:xfrm>
            <a:off x="3009239" y="2619090"/>
            <a:ext cx="2014509" cy="369332"/>
          </a:xfrm>
          <a:prstGeom prst="rect">
            <a:avLst/>
          </a:prstGeom>
          <a:solidFill>
            <a:srgbClr val="937055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fr-FR" b="1" cap="all">
                <a:solidFill>
                  <a:prstClr val="white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PATRIMOINE</a:t>
            </a:r>
            <a:endParaRPr lang="fr-FR" b="1">
              <a:solidFill>
                <a:prstClr val="white"/>
              </a:solidFill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6CE9E20-AAA8-42CA-B228-C0020BF92F17}"/>
              </a:ext>
            </a:extLst>
          </p:cNvPr>
          <p:cNvSpPr txBox="1"/>
          <p:nvPr/>
        </p:nvSpPr>
        <p:spPr>
          <a:xfrm>
            <a:off x="5156727" y="2619090"/>
            <a:ext cx="2150193" cy="369332"/>
          </a:xfrm>
          <a:prstGeom prst="rect">
            <a:avLst/>
          </a:prstGeom>
          <a:solidFill>
            <a:srgbClr val="B0074D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fr-FR" b="1" cap="all" dirty="0">
                <a:solidFill>
                  <a:prstClr val="white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OENOTOURISME</a:t>
            </a:r>
            <a:endParaRPr lang="fr-FR" b="1" dirty="0">
              <a:solidFill>
                <a:prstClr val="white"/>
              </a:solidFill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9938D72-5A8E-41FD-AD6B-2997426F3B79}"/>
              </a:ext>
            </a:extLst>
          </p:cNvPr>
          <p:cNvSpPr txBox="1"/>
          <p:nvPr/>
        </p:nvSpPr>
        <p:spPr>
          <a:xfrm>
            <a:off x="7666229" y="2619090"/>
            <a:ext cx="2490452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fr-FR" b="1" cap="all">
                <a:solidFill>
                  <a:prstClr val="white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TOURISME D’AFFAIRES</a:t>
            </a:r>
            <a:endParaRPr lang="fr-FR" b="1">
              <a:solidFill>
                <a:prstClr val="white"/>
              </a:solidFill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ED74E8-B152-4F4F-A8C4-D25E95B4ABD9}"/>
              </a:ext>
            </a:extLst>
          </p:cNvPr>
          <p:cNvSpPr/>
          <p:nvPr/>
        </p:nvSpPr>
        <p:spPr>
          <a:xfrm>
            <a:off x="1162264" y="345180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UNE OFFRE COHÉRENTE, QUALITATIVE,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ADAPTÉE AUX NOUVELLES ATTENTES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 LA DEMANDE</a:t>
            </a: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GRAND PUBLIC </a:t>
            </a: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ET DES </a:t>
            </a: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EXPERTS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18BCB3-F1B2-4ED4-89F2-B055956899E0}"/>
              </a:ext>
            </a:extLst>
          </p:cNvPr>
          <p:cNvSpPr/>
          <p:nvPr/>
        </p:nvSpPr>
        <p:spPr>
          <a:xfrm>
            <a:off x="7695353" y="3012566"/>
            <a:ext cx="2483251" cy="1809202"/>
          </a:xfrm>
          <a:prstGeom prst="rect">
            <a:avLst/>
          </a:prstGeom>
          <a:solidFill>
            <a:srgbClr val="881A4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1E172DE-D2C1-4FB9-A9A1-BB85BCE37F3C}"/>
              </a:ext>
            </a:extLst>
          </p:cNvPr>
          <p:cNvSpPr/>
          <p:nvPr/>
        </p:nvSpPr>
        <p:spPr>
          <a:xfrm>
            <a:off x="7601015" y="3005774"/>
            <a:ext cx="26353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FAIRE ÉMERGER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0EE6FC7-B5D4-47F6-98F2-B99D2726B87C}"/>
              </a:ext>
            </a:extLst>
          </p:cNvPr>
          <p:cNvSpPr/>
          <p:nvPr/>
        </p:nvSpPr>
        <p:spPr>
          <a:xfrm>
            <a:off x="7584891" y="3337369"/>
            <a:ext cx="2667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UNE OFFRE COHÉRENTE, QUALITATIVE</a:t>
            </a:r>
          </a:p>
          <a:p>
            <a:pPr algn="ctr"/>
            <a:r>
              <a:rPr lang="fr-FR" sz="1400">
                <a:solidFill>
                  <a:schemeClr val="bg1"/>
                </a:solidFill>
              </a:rPr>
              <a:t>ADAPTÉE AUX NOUVELLES ATTENTES DE LA DEMANDE </a:t>
            </a:r>
            <a:r>
              <a:rPr lang="fr-FR" sz="1400" b="1">
                <a:solidFill>
                  <a:schemeClr val="bg1"/>
                </a:solidFill>
              </a:rPr>
              <a:t>MICE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9AA4C9-EB8C-4A55-8602-991617A8ADDD}"/>
              </a:ext>
            </a:extLst>
          </p:cNvPr>
          <p:cNvSpPr/>
          <p:nvPr/>
        </p:nvSpPr>
        <p:spPr>
          <a:xfrm>
            <a:off x="7531507" y="4315294"/>
            <a:ext cx="2774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QUI EXPRIME </a:t>
            </a:r>
            <a:r>
              <a:rPr lang="fr-FR" sz="1400" b="1" dirty="0">
                <a:solidFill>
                  <a:schemeClr val="bg1"/>
                </a:solidFill>
              </a:rPr>
              <a:t>LA SINGULARITÉ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DES DESTINATIONS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701E6D-D5DD-4DF8-B119-2C9CA3BBD71F}"/>
              </a:ext>
            </a:extLst>
          </p:cNvPr>
          <p:cNvSpPr/>
          <p:nvPr/>
        </p:nvSpPr>
        <p:spPr>
          <a:xfrm>
            <a:off x="948550" y="2601361"/>
            <a:ext cx="2014509" cy="407505"/>
          </a:xfrm>
          <a:prstGeom prst="rect">
            <a:avLst/>
          </a:prstGeom>
          <a:solidFill>
            <a:srgbClr val="3DA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64D72D1-6F34-4F40-91FF-CDA19D81F8C6}"/>
              </a:ext>
            </a:extLst>
          </p:cNvPr>
          <p:cNvSpPr txBox="1"/>
          <p:nvPr/>
        </p:nvSpPr>
        <p:spPr>
          <a:xfrm>
            <a:off x="971640" y="2601362"/>
            <a:ext cx="201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cap="all" dirty="0">
                <a:solidFill>
                  <a:schemeClr val="bg1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Itinérance</a:t>
            </a:r>
            <a:endParaRPr lang="fr-FR" b="1" dirty="0">
              <a:solidFill>
                <a:schemeClr val="bg1"/>
              </a:solidFill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87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31C10-2270-4AE1-8973-CAE8B842A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ighlight>
                  <a:srgbClr val="F5C500"/>
                </a:highlight>
              </a:rPr>
              <a:t>Une stratégie de communication intégrée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660190F1-9447-4224-9509-CC0FB8FB25F0}"/>
              </a:ext>
            </a:extLst>
          </p:cNvPr>
          <p:cNvGraphicFramePr/>
          <p:nvPr/>
        </p:nvGraphicFramePr>
        <p:xfrm>
          <a:off x="2255520" y="938213"/>
          <a:ext cx="8208462" cy="5510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95F5EC7E-57B2-494B-881C-44D397734B03}"/>
              </a:ext>
            </a:extLst>
          </p:cNvPr>
          <p:cNvSpPr txBox="1"/>
          <p:nvPr/>
        </p:nvSpPr>
        <p:spPr>
          <a:xfrm>
            <a:off x="7010401" y="1375675"/>
            <a:ext cx="3052761" cy="954107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Relation presse – média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Journalistes, Bloggeurs, Influenceurs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Salons GP et pro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Actions B2B2C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D412284-FCD3-4C23-9F1A-92E15220FF05}"/>
              </a:ext>
            </a:extLst>
          </p:cNvPr>
          <p:cNvSpPr txBox="1"/>
          <p:nvPr/>
        </p:nvSpPr>
        <p:spPr>
          <a:xfrm>
            <a:off x="7081839" y="5572125"/>
            <a:ext cx="2909887" cy="1169988"/>
          </a:xfrm>
          <a:prstGeom prst="rect">
            <a:avLst/>
          </a:prstGeom>
          <a:solidFill>
            <a:srgbClr val="F79646">
              <a:lumMod val="50000"/>
            </a:srgbClr>
          </a:solidFill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Contenus créés par des experts ou par la structure :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Site web, blog, brochures, magazines, newsletters,….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Production des vidéos et photos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E7CCD5D-3F57-49B4-8839-285F6B10AA3F}"/>
              </a:ext>
            </a:extLst>
          </p:cNvPr>
          <p:cNvSpPr txBox="1"/>
          <p:nvPr/>
        </p:nvSpPr>
        <p:spPr>
          <a:xfrm>
            <a:off x="1892301" y="4035425"/>
            <a:ext cx="2378075" cy="1384300"/>
          </a:xfrm>
          <a:prstGeom prst="rect">
            <a:avLst/>
          </a:prstGeom>
          <a:solidFill>
            <a:srgbClr val="F79646">
              <a:lumMod val="75000"/>
            </a:srgbClr>
          </a:solidFill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Achat média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traditionnel (affichage, TV, presse, radio,…) Réseau sociaux,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adwords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, SEO,…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Achat média B2B et partenariats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92BAB4F-A9FD-40EE-9D09-420FD2B80F06}"/>
              </a:ext>
            </a:extLst>
          </p:cNvPr>
          <p:cNvSpPr txBox="1"/>
          <p:nvPr/>
        </p:nvSpPr>
        <p:spPr>
          <a:xfrm>
            <a:off x="8786905" y="3453720"/>
            <a:ext cx="2299150" cy="738187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Média sociaux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: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Facebook, Instagram, YouTube,…</a:t>
            </a:r>
          </a:p>
        </p:txBody>
      </p:sp>
    </p:spTree>
    <p:extLst>
      <p:ext uri="{BB962C8B-B14F-4D97-AF65-F5344CB8AC3E}">
        <p14:creationId xmlns:p14="http://schemas.microsoft.com/office/powerpoint/2010/main" val="2853319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3ABD05-A1D1-43AD-B5F4-B459767BB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51748"/>
            <a:ext cx="10988040" cy="53829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400" b="1" dirty="0"/>
              <a:t>6 outils structurants</a:t>
            </a:r>
            <a:endParaRPr lang="fr-FR" sz="2400" dirty="0"/>
          </a:p>
          <a:p>
            <a:pPr lvl="1">
              <a:buFont typeface="PT Sans" panose="020B0503020203020204" pitchFamily="34" charset="0"/>
              <a:buChar char="‑"/>
            </a:pPr>
            <a:r>
              <a:rPr lang="fr-FR" sz="2400" dirty="0">
                <a:solidFill>
                  <a:srgbClr val="881A49"/>
                </a:solidFill>
              </a:rPr>
              <a:t>Le site professionnel </a:t>
            </a:r>
            <a:r>
              <a:rPr lang="fr-FR" sz="2400" dirty="0">
                <a:hlinkClick r:id="rId2" action="ppaction://hlinkfile"/>
              </a:rPr>
              <a:t>pros.bourgognefranchecomte.com</a:t>
            </a:r>
            <a:endParaRPr lang="fr-FR" sz="2400" dirty="0"/>
          </a:p>
          <a:p>
            <a:pPr lvl="1">
              <a:buFont typeface="PT Sans" panose="020B0503020203020204" pitchFamily="34" charset="0"/>
              <a:buChar char="‑"/>
            </a:pPr>
            <a:endParaRPr lang="fr-FR" sz="2400" dirty="0"/>
          </a:p>
          <a:p>
            <a:pPr lvl="1">
              <a:buFont typeface="PT Sans" panose="020B0503020203020204" pitchFamily="34" charset="0"/>
              <a:buChar char="‑"/>
            </a:pPr>
            <a:r>
              <a:rPr lang="fr-FR" sz="2400" dirty="0">
                <a:solidFill>
                  <a:srgbClr val="881A49"/>
                </a:solidFill>
              </a:rPr>
              <a:t>La newsletter professionnelle</a:t>
            </a:r>
            <a:r>
              <a:rPr lang="fr-FR" sz="2400" dirty="0"/>
              <a:t>, un canal utilisé pour tenir informés les professionnels</a:t>
            </a:r>
          </a:p>
          <a:p>
            <a:pPr lvl="1">
              <a:buFont typeface="PT Sans" panose="020B0503020203020204" pitchFamily="34" charset="0"/>
              <a:buChar char="‑"/>
            </a:pPr>
            <a:endParaRPr lang="fr-FR" sz="2400" dirty="0"/>
          </a:p>
          <a:p>
            <a:pPr lvl="1">
              <a:buFont typeface="PT Sans" panose="020B0503020203020204" pitchFamily="34" charset="0"/>
              <a:buChar char="‑"/>
            </a:pPr>
            <a:r>
              <a:rPr lang="fr-FR" sz="2400" dirty="0">
                <a:solidFill>
                  <a:srgbClr val="881A49"/>
                </a:solidFill>
              </a:rPr>
              <a:t>La Fabrique à Sites, </a:t>
            </a:r>
            <a:r>
              <a:rPr lang="fr-FR" sz="2400" dirty="0"/>
              <a:t>un écosystème digital au service des acteurs du tourisme</a:t>
            </a:r>
          </a:p>
          <a:p>
            <a:pPr lvl="1">
              <a:buFont typeface="PT Sans" panose="020B0503020203020204" pitchFamily="34" charset="0"/>
              <a:buChar char="‑"/>
            </a:pPr>
            <a:endParaRPr lang="fr-FR" sz="2400" dirty="0"/>
          </a:p>
          <a:p>
            <a:pPr lvl="1">
              <a:buFont typeface="PT Sans" panose="020B0503020203020204" pitchFamily="34" charset="0"/>
              <a:buChar char="‑"/>
            </a:pPr>
            <a:r>
              <a:rPr lang="fr-FR" sz="2400" dirty="0">
                <a:solidFill>
                  <a:srgbClr val="881A49"/>
                </a:solidFill>
              </a:rPr>
              <a:t>La médiathèque, </a:t>
            </a:r>
            <a:r>
              <a:rPr lang="fr-FR" sz="2400" dirty="0"/>
              <a:t>une banque d’images à disposition des professionnels et des partenaires</a:t>
            </a:r>
          </a:p>
          <a:p>
            <a:pPr lvl="1">
              <a:buFont typeface="PT Sans" panose="020B0503020203020204" pitchFamily="34" charset="0"/>
              <a:buChar char="‑"/>
            </a:pPr>
            <a:endParaRPr lang="fr-FR" sz="2400" dirty="0"/>
          </a:p>
          <a:p>
            <a:pPr lvl="1">
              <a:buFont typeface="PT Sans" panose="020B0503020203020204" pitchFamily="34" charset="0"/>
              <a:buChar char="‑"/>
            </a:pPr>
            <a:r>
              <a:rPr lang="fr-FR" sz="2400" dirty="0">
                <a:solidFill>
                  <a:srgbClr val="881A49"/>
                </a:solidFill>
              </a:rPr>
              <a:t>Décibelles Data,</a:t>
            </a:r>
            <a:r>
              <a:rPr lang="fr-FR" sz="2400" dirty="0"/>
              <a:t> une base de données touristiques régionale </a:t>
            </a:r>
          </a:p>
          <a:p>
            <a:pPr marL="457200" lvl="1" indent="0">
              <a:buNone/>
            </a:pPr>
            <a:endParaRPr lang="fr-FR" sz="2400" dirty="0"/>
          </a:p>
          <a:p>
            <a:pPr lvl="1">
              <a:buFont typeface="PT Sans" panose="020B0503020203020204" pitchFamily="34" charset="0"/>
              <a:buChar char="‑"/>
            </a:pPr>
            <a:r>
              <a:rPr lang="fr-FR" sz="2400" dirty="0">
                <a:solidFill>
                  <a:srgbClr val="881A49"/>
                </a:solidFill>
              </a:rPr>
              <a:t>L’Observatoire régional du Tourisme, </a:t>
            </a:r>
            <a:r>
              <a:rPr lang="fr-FR" sz="2400" dirty="0"/>
              <a:t>une mesure de la fréquentation touristique avec des outils d’enquêtes et d’études</a:t>
            </a:r>
            <a:endParaRPr lang="fr-FR" sz="2400" dirty="0">
              <a:solidFill>
                <a:srgbClr val="881A49"/>
              </a:solidFill>
            </a:endParaRPr>
          </a:p>
          <a:p>
            <a:pPr lvl="1">
              <a:buFont typeface="PT Sans" panose="020B0503020203020204" pitchFamily="34" charset="0"/>
              <a:buChar char="‑"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F648FA2-1D7D-4E3A-823B-9B50D0C4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088" y="406400"/>
            <a:ext cx="9891712" cy="790575"/>
          </a:xfrm>
        </p:spPr>
        <p:txBody>
          <a:bodyPr/>
          <a:lstStyle/>
          <a:p>
            <a:r>
              <a:rPr lang="fr-FR" dirty="0">
                <a:highlight>
                  <a:srgbClr val="F5C500"/>
                </a:highlight>
              </a:rPr>
              <a:t>Des outils collaboratifs pour garder le lien</a:t>
            </a:r>
          </a:p>
        </p:txBody>
      </p:sp>
    </p:spTree>
    <p:extLst>
      <p:ext uri="{BB962C8B-B14F-4D97-AF65-F5344CB8AC3E}">
        <p14:creationId xmlns:p14="http://schemas.microsoft.com/office/powerpoint/2010/main" val="1990088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4">
            <a:extLst>
              <a:ext uri="{FF2B5EF4-FFF2-40B4-BE49-F238E27FC236}">
                <a16:creationId xmlns:a16="http://schemas.microsoft.com/office/drawing/2014/main" id="{2DEB7850-88F1-448B-8157-EAF8EE95FF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2088" y="616412"/>
            <a:ext cx="9891712" cy="370551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03530" marR="43180" indent="-253365">
              <a:lnSpc>
                <a:spcPct val="88200"/>
              </a:lnSpc>
              <a:spcBef>
                <a:spcPts val="355"/>
              </a:spcBef>
            </a:pPr>
            <a:r>
              <a:rPr sz="2700" baseline="-12345" dirty="0">
                <a:solidFill>
                  <a:srgbClr val="881A49"/>
                </a:solidFill>
                <a:latin typeface="Times New Roman"/>
                <a:cs typeface="Times New Roman"/>
              </a:rPr>
              <a:t> </a:t>
            </a:r>
            <a:r>
              <a:rPr lang="fr-FR" sz="1400" b="1" spc="-5" dirty="0">
                <a:highlight>
                  <a:srgbClr val="F5C500"/>
                </a:highlight>
                <a:latin typeface="Roboto-Black"/>
                <a:cs typeface="Roboto-Black"/>
              </a:rPr>
              <a:t>BUDGET </a:t>
            </a:r>
            <a:r>
              <a:rPr lang="fr-FR" b="1" spc="-5" dirty="0">
                <a:highlight>
                  <a:srgbClr val="F5C500"/>
                </a:highlight>
                <a:latin typeface="Roboto-Black"/>
                <a:cs typeface="Roboto-Black"/>
              </a:rPr>
              <a:t>PRÉVISIONNEL</a:t>
            </a:r>
            <a:r>
              <a:rPr lang="fr-FR" sz="1400" b="1" spc="-5" dirty="0">
                <a:highlight>
                  <a:srgbClr val="F5C500"/>
                </a:highlight>
                <a:latin typeface="Roboto-Black"/>
                <a:cs typeface="Roboto-Black"/>
              </a:rPr>
              <a:t> POUR 2021 </a:t>
            </a:r>
            <a:r>
              <a:rPr sz="1400" b="1" dirty="0">
                <a:latin typeface="Roboto-Black"/>
                <a:cs typeface="Roboto-Black"/>
              </a:rPr>
              <a:t>:</a:t>
            </a:r>
            <a:endParaRPr sz="1400" dirty="0">
              <a:latin typeface="Roboto-Black"/>
              <a:cs typeface="Roboto-Black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E7416256-6CB4-4F24-976A-18EB296126C9}"/>
              </a:ext>
            </a:extLst>
          </p:cNvPr>
          <p:cNvSpPr txBox="1"/>
          <p:nvPr/>
        </p:nvSpPr>
        <p:spPr>
          <a:xfrm>
            <a:off x="859850" y="2687771"/>
            <a:ext cx="3242593" cy="126701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477520" marR="67310">
              <a:lnSpc>
                <a:spcPct val="100000"/>
              </a:lnSpc>
              <a:spcBef>
                <a:spcPts val="1350"/>
              </a:spcBef>
            </a:pPr>
            <a:r>
              <a:rPr lang="fr-FR" sz="2000" b="1" spc="-5" dirty="0">
                <a:solidFill>
                  <a:srgbClr val="881A49"/>
                </a:solidFill>
                <a:latin typeface="Roboto-Black"/>
                <a:cs typeface="Roboto-Black"/>
              </a:rPr>
              <a:t>BUDGET</a:t>
            </a:r>
            <a:r>
              <a:rPr lang="fr-FR" sz="2000" b="1" spc="-25" dirty="0">
                <a:solidFill>
                  <a:srgbClr val="881A49"/>
                </a:solidFill>
                <a:latin typeface="Roboto-Black"/>
                <a:cs typeface="Roboto-Black"/>
              </a:rPr>
              <a:t> </a:t>
            </a:r>
            <a:r>
              <a:rPr lang="fr-FR" sz="2000" b="1" spc="-5" dirty="0">
                <a:solidFill>
                  <a:srgbClr val="881A49"/>
                </a:solidFill>
                <a:latin typeface="Roboto-Black"/>
                <a:cs typeface="Roboto-Black"/>
              </a:rPr>
              <a:t>GLOBAL</a:t>
            </a:r>
            <a:r>
              <a:rPr lang="fr-FR" sz="2000" b="1" spc="-20" dirty="0">
                <a:solidFill>
                  <a:srgbClr val="881A49"/>
                </a:solidFill>
                <a:latin typeface="Roboto-Black"/>
                <a:cs typeface="Roboto-Black"/>
              </a:rPr>
              <a:t> </a:t>
            </a:r>
            <a:r>
              <a:rPr lang="fr-FR" sz="2000" b="1" dirty="0">
                <a:solidFill>
                  <a:srgbClr val="881A49"/>
                </a:solidFill>
                <a:latin typeface="Roboto-Black"/>
                <a:cs typeface="Roboto-Black"/>
              </a:rPr>
              <a:t>:</a:t>
            </a:r>
            <a:endParaRPr lang="fr-FR" sz="2000" dirty="0">
              <a:latin typeface="Roboto-Black"/>
              <a:cs typeface="Roboto-Black"/>
            </a:endParaRPr>
          </a:p>
          <a:p>
            <a:pPr marL="477520" marR="84455">
              <a:lnSpc>
                <a:spcPct val="100000"/>
              </a:lnSpc>
              <a:spcBef>
                <a:spcPts val="40"/>
              </a:spcBef>
            </a:pPr>
            <a:r>
              <a:rPr lang="fr-FR" sz="2000" b="1" spc="-5" dirty="0">
                <a:latin typeface="Roboto-Black"/>
                <a:cs typeface="Roboto-Black"/>
              </a:rPr>
              <a:t>6,5 millions </a:t>
            </a:r>
            <a:r>
              <a:rPr lang="fr-FR" sz="2000" b="1" spc="-10" dirty="0">
                <a:latin typeface="Roboto-Black"/>
                <a:cs typeface="Roboto-Black"/>
              </a:rPr>
              <a:t>d'euros </a:t>
            </a:r>
            <a:r>
              <a:rPr lang="fr-FR" sz="2000" b="1" spc="-5" dirty="0">
                <a:latin typeface="Roboto-Black"/>
                <a:cs typeface="Roboto-Black"/>
              </a:rPr>
              <a:t> </a:t>
            </a:r>
            <a:r>
              <a:rPr lang="fr-FR" sz="1400" spc="-5" dirty="0">
                <a:latin typeface="Roboto-Light"/>
                <a:cs typeface="Roboto-Light"/>
              </a:rPr>
              <a:t>avec </a:t>
            </a:r>
            <a:r>
              <a:rPr lang="fr-FR" sz="1400" dirty="0">
                <a:latin typeface="Roboto-Light"/>
                <a:cs typeface="Roboto-Light"/>
              </a:rPr>
              <a:t>apports des </a:t>
            </a:r>
            <a:r>
              <a:rPr lang="fr-FR" sz="1400" spc="5" dirty="0">
                <a:latin typeface="Roboto-Light"/>
                <a:cs typeface="Roboto-Light"/>
              </a:rPr>
              <a:t> </a:t>
            </a:r>
            <a:r>
              <a:rPr lang="fr-FR" sz="1400" spc="-5" dirty="0">
                <a:latin typeface="Roboto-Light"/>
                <a:cs typeface="Roboto-Light"/>
              </a:rPr>
              <a:t>partenaires adhérents </a:t>
            </a:r>
            <a:r>
              <a:rPr lang="fr-FR" sz="1400" spc="-229" dirty="0">
                <a:latin typeface="Roboto-Light"/>
                <a:cs typeface="Roboto-Light"/>
              </a:rPr>
              <a:t> </a:t>
            </a:r>
            <a:r>
              <a:rPr lang="fr-FR" sz="1400" dirty="0">
                <a:latin typeface="Roboto-Light"/>
                <a:cs typeface="Roboto-Light"/>
              </a:rPr>
              <a:t>à</a:t>
            </a:r>
            <a:r>
              <a:rPr lang="fr-FR" sz="1400" spc="-10" dirty="0">
                <a:latin typeface="Roboto-Light"/>
                <a:cs typeface="Roboto-Light"/>
              </a:rPr>
              <a:t> </a:t>
            </a:r>
            <a:r>
              <a:rPr lang="fr-FR" sz="1400" dirty="0">
                <a:latin typeface="Roboto-Light"/>
                <a:cs typeface="Roboto-Light"/>
              </a:rPr>
              <a:t>hauteur</a:t>
            </a:r>
            <a:r>
              <a:rPr lang="fr-FR" sz="1400" spc="-5" dirty="0">
                <a:latin typeface="Roboto-Light"/>
                <a:cs typeface="Roboto-Light"/>
              </a:rPr>
              <a:t> </a:t>
            </a:r>
            <a:r>
              <a:rPr lang="fr-FR" sz="1400" dirty="0">
                <a:latin typeface="Roboto-Light"/>
                <a:cs typeface="Roboto-Light"/>
              </a:rPr>
              <a:t>de</a:t>
            </a:r>
          </a:p>
          <a:p>
            <a:pPr marL="477520" marR="67310">
              <a:lnSpc>
                <a:spcPct val="100000"/>
              </a:lnSpc>
            </a:pPr>
            <a:r>
              <a:rPr lang="fr-FR" sz="1400" spc="-5" dirty="0">
                <a:latin typeface="Roboto-Light"/>
                <a:cs typeface="Roboto-Light"/>
              </a:rPr>
              <a:t>360</a:t>
            </a:r>
            <a:r>
              <a:rPr lang="fr-FR" sz="1400" spc="-35" dirty="0">
                <a:latin typeface="Roboto-Light"/>
                <a:cs typeface="Roboto-Light"/>
              </a:rPr>
              <a:t> </a:t>
            </a:r>
            <a:r>
              <a:rPr lang="fr-FR" sz="1400" spc="-5" dirty="0">
                <a:latin typeface="Roboto-Light"/>
                <a:cs typeface="Roboto-Light"/>
              </a:rPr>
              <a:t>000</a:t>
            </a:r>
            <a:r>
              <a:rPr lang="fr-FR" sz="1400" spc="-30" dirty="0">
                <a:latin typeface="Roboto-Light"/>
                <a:cs typeface="Roboto-Light"/>
              </a:rPr>
              <a:t> </a:t>
            </a:r>
            <a:r>
              <a:rPr lang="fr-FR" sz="1400" spc="-5" dirty="0">
                <a:latin typeface="Roboto-Light"/>
                <a:cs typeface="Roboto-Light"/>
              </a:rPr>
              <a:t>€.</a:t>
            </a:r>
            <a:endParaRPr lang="fr-FR" sz="1400" dirty="0">
              <a:latin typeface="Roboto-Light"/>
              <a:cs typeface="Roboto-Light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3FC714AF-7C88-43A9-9C63-429296712283}"/>
              </a:ext>
            </a:extLst>
          </p:cNvPr>
          <p:cNvSpPr txBox="1"/>
          <p:nvPr/>
        </p:nvSpPr>
        <p:spPr>
          <a:xfrm>
            <a:off x="4855072" y="1379117"/>
            <a:ext cx="2677553" cy="677558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40"/>
              </a:spcBef>
            </a:pPr>
            <a:r>
              <a:rPr sz="1400" b="1" dirty="0">
                <a:solidFill>
                  <a:srgbClr val="6F1F4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RÉPARTITION DES  ACTIONS </a:t>
            </a:r>
            <a:r>
              <a:rPr lang="fr-FR" sz="1400" b="1" dirty="0">
                <a:solidFill>
                  <a:srgbClr val="6F1F4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(</a:t>
            </a:r>
            <a:r>
              <a:rPr sz="1400" b="1" dirty="0">
                <a:solidFill>
                  <a:srgbClr val="6F1F4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HORS FRAIS DE  </a:t>
            </a:r>
            <a:r>
              <a:rPr lang="fr-FR" sz="1400" b="1" dirty="0">
                <a:solidFill>
                  <a:srgbClr val="6F1F4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PERSONNEL ET </a:t>
            </a:r>
            <a:r>
              <a:rPr sz="1400" b="1" dirty="0">
                <a:solidFill>
                  <a:srgbClr val="6F1F4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FONCTIONNEMENT :</a:t>
            </a:r>
          </a:p>
        </p:txBody>
      </p:sp>
      <p:pic>
        <p:nvPicPr>
          <p:cNvPr id="9" name="object 12">
            <a:extLst>
              <a:ext uri="{FF2B5EF4-FFF2-40B4-BE49-F238E27FC236}">
                <a16:creationId xmlns:a16="http://schemas.microsoft.com/office/drawing/2014/main" id="{8493686E-8A9C-4799-BA47-62DAFEEE699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0" y="3077673"/>
            <a:ext cx="2980952" cy="1742857"/>
          </a:xfrm>
          <a:prstGeom prst="rect">
            <a:avLst/>
          </a:prstGeom>
        </p:spPr>
      </p:pic>
      <p:sp>
        <p:nvSpPr>
          <p:cNvPr id="10" name="object 37">
            <a:extLst>
              <a:ext uri="{FF2B5EF4-FFF2-40B4-BE49-F238E27FC236}">
                <a16:creationId xmlns:a16="http://schemas.microsoft.com/office/drawing/2014/main" id="{F5AF016E-BD7B-4A8F-AC84-F5A6698E8172}"/>
              </a:ext>
            </a:extLst>
          </p:cNvPr>
          <p:cNvSpPr txBox="1"/>
          <p:nvPr/>
        </p:nvSpPr>
        <p:spPr>
          <a:xfrm>
            <a:off x="5032565" y="3504697"/>
            <a:ext cx="972863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latin typeface="Roboto-Black"/>
                <a:cs typeface="Roboto-Black"/>
              </a:rPr>
              <a:t>T</a:t>
            </a:r>
            <a:r>
              <a:rPr sz="1400" b="1" spc="-10" dirty="0">
                <a:latin typeface="Roboto-Black"/>
                <a:cs typeface="Roboto-Black"/>
              </a:rPr>
              <a:t>r</a:t>
            </a:r>
            <a:r>
              <a:rPr sz="1400" b="1" spc="-5" dirty="0">
                <a:latin typeface="Roboto-Black"/>
                <a:cs typeface="Roboto-Black"/>
              </a:rPr>
              <a:t>ans</a:t>
            </a:r>
            <a:r>
              <a:rPr sz="1400" b="1" spc="-10" dirty="0">
                <a:latin typeface="Roboto-Black"/>
                <a:cs typeface="Roboto-Black"/>
              </a:rPr>
              <a:t>v</a:t>
            </a:r>
            <a:r>
              <a:rPr sz="1400" b="1" dirty="0">
                <a:latin typeface="Roboto-Black"/>
                <a:cs typeface="Roboto-Black"/>
              </a:rPr>
              <a:t>ersal  (ingénierie,  outils et </a:t>
            </a:r>
            <a:r>
              <a:rPr sz="1400" b="1" spc="5" dirty="0">
                <a:latin typeface="Roboto-Black"/>
                <a:cs typeface="Roboto-Black"/>
              </a:rPr>
              <a:t> </a:t>
            </a:r>
            <a:r>
              <a:rPr sz="1400" b="1" spc="-5" dirty="0">
                <a:latin typeface="Roboto-Black"/>
                <a:cs typeface="Roboto-Black"/>
              </a:rPr>
              <a:t>supports) </a:t>
            </a:r>
            <a:r>
              <a:rPr sz="1400" b="1" dirty="0">
                <a:latin typeface="Roboto-Black"/>
                <a:cs typeface="Roboto-Black"/>
              </a:rPr>
              <a:t> </a:t>
            </a:r>
            <a:r>
              <a:rPr sz="1400" b="1" spc="-5" dirty="0">
                <a:latin typeface="Roboto-Black"/>
                <a:cs typeface="Roboto-Black"/>
              </a:rPr>
              <a:t>30%</a:t>
            </a:r>
            <a:endParaRPr sz="1400" dirty="0">
              <a:latin typeface="Roboto-Black"/>
              <a:cs typeface="Roboto-Black"/>
            </a:endParaRPr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21CDB1F3-1AE5-4294-8527-CA087D2CA67B}"/>
              </a:ext>
            </a:extLst>
          </p:cNvPr>
          <p:cNvSpPr txBox="1"/>
          <p:nvPr/>
        </p:nvSpPr>
        <p:spPr>
          <a:xfrm>
            <a:off x="6958035" y="2474957"/>
            <a:ext cx="84502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87070" algn="l"/>
              </a:tabLst>
            </a:pPr>
            <a:r>
              <a:rPr sz="1400" b="1" spc="-5" dirty="0" err="1">
                <a:latin typeface="Roboto-Black"/>
                <a:cs typeface="Roboto-Black"/>
              </a:rPr>
              <a:t>Filières</a:t>
            </a:r>
            <a:r>
              <a:rPr sz="1400" b="1" spc="-5" dirty="0">
                <a:latin typeface="Roboto-Black"/>
                <a:cs typeface="Roboto-Black"/>
              </a:rPr>
              <a:t> 16,5%</a:t>
            </a:r>
            <a:endParaRPr sz="1400" dirty="0">
              <a:latin typeface="Roboto-Black"/>
              <a:cs typeface="Roboto-Black"/>
            </a:endParaRPr>
          </a:p>
        </p:txBody>
      </p:sp>
      <p:sp>
        <p:nvSpPr>
          <p:cNvPr id="12" name="object 19">
            <a:extLst>
              <a:ext uri="{FF2B5EF4-FFF2-40B4-BE49-F238E27FC236}">
                <a16:creationId xmlns:a16="http://schemas.microsoft.com/office/drawing/2014/main" id="{73A3AA55-3DB9-4757-BE13-B657EEF23067}"/>
              </a:ext>
            </a:extLst>
          </p:cNvPr>
          <p:cNvSpPr txBox="1"/>
          <p:nvPr/>
        </p:nvSpPr>
        <p:spPr>
          <a:xfrm>
            <a:off x="8829225" y="2761121"/>
            <a:ext cx="2825518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dirty="0" err="1">
                <a:latin typeface="Roboto-Black"/>
                <a:cs typeface="Roboto-Black"/>
              </a:rPr>
              <a:t>En</a:t>
            </a:r>
            <a:r>
              <a:rPr sz="1400" b="1" dirty="0">
                <a:latin typeface="Roboto-Black"/>
                <a:cs typeface="Roboto-Black"/>
              </a:rPr>
              <a:t> </a:t>
            </a:r>
            <a:r>
              <a:rPr sz="1400" b="1" spc="-5" dirty="0">
                <a:latin typeface="Roboto-Black"/>
                <a:cs typeface="Roboto-Black"/>
              </a:rPr>
              <a:t>Bourgogne-</a:t>
            </a:r>
            <a:r>
              <a:rPr sz="1400" b="1" spc="-210" dirty="0">
                <a:latin typeface="Roboto-Black"/>
                <a:cs typeface="Roboto-Black"/>
              </a:rPr>
              <a:t> </a:t>
            </a:r>
            <a:r>
              <a:rPr sz="1400" b="1" spc="-15" dirty="0">
                <a:latin typeface="Roboto-Black"/>
                <a:cs typeface="Roboto-Black"/>
              </a:rPr>
              <a:t>F</a:t>
            </a:r>
            <a:r>
              <a:rPr sz="1400" b="1" spc="-10" dirty="0">
                <a:latin typeface="Roboto-Black"/>
                <a:cs typeface="Roboto-Black"/>
              </a:rPr>
              <a:t>r</a:t>
            </a:r>
            <a:r>
              <a:rPr sz="1400" b="1" spc="-5" dirty="0">
                <a:latin typeface="Roboto-Black"/>
                <a:cs typeface="Roboto-Black"/>
              </a:rPr>
              <a:t>anche-Comté  </a:t>
            </a:r>
            <a:endParaRPr lang="fr-FR" sz="1400" b="1" spc="-5" dirty="0">
              <a:latin typeface="Roboto-Black"/>
              <a:cs typeface="Roboto-Black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Roboto-Black"/>
                <a:cs typeface="Roboto-Black"/>
              </a:rPr>
              <a:t>6%</a:t>
            </a:r>
            <a:endParaRPr sz="1400" dirty="0">
              <a:latin typeface="Roboto-Black"/>
              <a:cs typeface="Roboto-Black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9D4B09D4-02BB-4282-ACC9-3789E80931A0}"/>
              </a:ext>
            </a:extLst>
          </p:cNvPr>
          <p:cNvSpPr txBox="1"/>
          <p:nvPr/>
        </p:nvSpPr>
        <p:spPr>
          <a:xfrm>
            <a:off x="7803058" y="4850286"/>
            <a:ext cx="2239301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Roboto-Black"/>
                <a:cs typeface="Roboto-Black"/>
              </a:rPr>
              <a:t>Ma</a:t>
            </a:r>
            <a:r>
              <a:rPr sz="1400" b="1" spc="-10" dirty="0">
                <a:latin typeface="Roboto-Black"/>
                <a:cs typeface="Roboto-Black"/>
              </a:rPr>
              <a:t>r</a:t>
            </a:r>
            <a:r>
              <a:rPr sz="1400" b="1" dirty="0">
                <a:latin typeface="Roboto-Black"/>
                <a:cs typeface="Roboto-Black"/>
              </a:rPr>
              <a:t>ques</a:t>
            </a:r>
            <a:r>
              <a:rPr lang="fr-FR" sz="1400" b="1" dirty="0">
                <a:latin typeface="Roboto-Black"/>
                <a:cs typeface="Roboto-Black"/>
              </a:rPr>
              <a:t> </a:t>
            </a:r>
            <a:r>
              <a:rPr sz="1400" b="1" dirty="0">
                <a:latin typeface="Roboto-Black"/>
                <a:cs typeface="Roboto-Black"/>
              </a:rPr>
              <a:t>de destination </a:t>
            </a:r>
            <a:endParaRPr lang="fr-FR" sz="1400" b="1" dirty="0">
              <a:latin typeface="Roboto-Black"/>
              <a:cs typeface="Roboto-Black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215" dirty="0">
                <a:latin typeface="Roboto-Black"/>
                <a:cs typeface="Roboto-Black"/>
              </a:rPr>
              <a:t> </a:t>
            </a:r>
            <a:r>
              <a:rPr sz="1400" b="1" spc="-5" dirty="0">
                <a:latin typeface="Roboto-Black"/>
                <a:cs typeface="Roboto-Black"/>
              </a:rPr>
              <a:t>47,5%</a:t>
            </a:r>
            <a:endParaRPr sz="1400" dirty="0">
              <a:latin typeface="Roboto-Black"/>
              <a:cs typeface="Roboto-Black"/>
            </a:endParaRPr>
          </a:p>
        </p:txBody>
      </p:sp>
      <p:sp>
        <p:nvSpPr>
          <p:cNvPr id="14" name="object 38">
            <a:extLst>
              <a:ext uri="{FF2B5EF4-FFF2-40B4-BE49-F238E27FC236}">
                <a16:creationId xmlns:a16="http://schemas.microsoft.com/office/drawing/2014/main" id="{5111932B-E3A5-470A-B99C-5203138AA499}"/>
              </a:ext>
            </a:extLst>
          </p:cNvPr>
          <p:cNvSpPr/>
          <p:nvPr/>
        </p:nvSpPr>
        <p:spPr>
          <a:xfrm>
            <a:off x="5579527" y="3348121"/>
            <a:ext cx="828417" cy="191303"/>
          </a:xfrm>
          <a:custGeom>
            <a:avLst/>
            <a:gdLst/>
            <a:ahLst/>
            <a:cxnLst/>
            <a:rect l="l" t="t" r="r" b="b"/>
            <a:pathLst>
              <a:path w="363854" h="114935">
                <a:moveTo>
                  <a:pt x="0" y="114452"/>
                </a:moveTo>
                <a:lnTo>
                  <a:pt x="0" y="0"/>
                </a:lnTo>
                <a:lnTo>
                  <a:pt x="3634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5EA2F7B4-99E2-45CD-BBB1-53F5B97F375C}"/>
              </a:ext>
            </a:extLst>
          </p:cNvPr>
          <p:cNvSpPr/>
          <p:nvPr/>
        </p:nvSpPr>
        <p:spPr>
          <a:xfrm rot="16200000">
            <a:off x="7788667" y="2662626"/>
            <a:ext cx="209926" cy="722009"/>
          </a:xfrm>
          <a:custGeom>
            <a:avLst/>
            <a:gdLst/>
            <a:ahLst/>
            <a:cxnLst/>
            <a:rect l="l" t="t" r="r" b="b"/>
            <a:pathLst>
              <a:path w="363854" h="114935">
                <a:moveTo>
                  <a:pt x="363435" y="0"/>
                </a:moveTo>
                <a:lnTo>
                  <a:pt x="363435" y="114452"/>
                </a:lnTo>
                <a:lnTo>
                  <a:pt x="0" y="1144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31526ADF-38E4-4B5E-A924-452647A2721E}"/>
              </a:ext>
            </a:extLst>
          </p:cNvPr>
          <p:cNvSpPr/>
          <p:nvPr/>
        </p:nvSpPr>
        <p:spPr>
          <a:xfrm>
            <a:off x="8895024" y="3169207"/>
            <a:ext cx="363855" cy="269356"/>
          </a:xfrm>
          <a:custGeom>
            <a:avLst/>
            <a:gdLst/>
            <a:ahLst/>
            <a:cxnLst/>
            <a:rect l="l" t="t" r="r" b="b"/>
            <a:pathLst>
              <a:path w="363854" h="114935">
                <a:moveTo>
                  <a:pt x="363435" y="0"/>
                </a:moveTo>
                <a:lnTo>
                  <a:pt x="363435" y="114452"/>
                </a:lnTo>
                <a:lnTo>
                  <a:pt x="0" y="1144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30BD63F7-9068-4DCB-8ADA-B8DF0C34D4ED}"/>
              </a:ext>
            </a:extLst>
          </p:cNvPr>
          <p:cNvSpPr/>
          <p:nvPr/>
        </p:nvSpPr>
        <p:spPr>
          <a:xfrm rot="5400000">
            <a:off x="7224303" y="4601460"/>
            <a:ext cx="237317" cy="578348"/>
          </a:xfrm>
          <a:custGeom>
            <a:avLst/>
            <a:gdLst/>
            <a:ahLst/>
            <a:cxnLst/>
            <a:rect l="l" t="t" r="r" b="b"/>
            <a:pathLst>
              <a:path w="363854" h="114935">
                <a:moveTo>
                  <a:pt x="363435" y="0"/>
                </a:moveTo>
                <a:lnTo>
                  <a:pt x="363435" y="114452"/>
                </a:lnTo>
                <a:lnTo>
                  <a:pt x="0" y="1144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268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A3C6F8E5-AAB1-4A56-96C9-09851F98A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474" y="1122218"/>
            <a:ext cx="4773366" cy="3587297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698522" y="1780749"/>
            <a:ext cx="1861724" cy="2939228"/>
            <a:chOff x="3390378" y="3544496"/>
            <a:chExt cx="3636185" cy="7835900"/>
          </a:xfrm>
        </p:grpSpPr>
        <p:sp>
          <p:nvSpPr>
            <p:cNvPr id="126" name="Rectangle 4"/>
            <p:cNvSpPr>
              <a:spLocks/>
            </p:cNvSpPr>
            <p:nvPr/>
          </p:nvSpPr>
          <p:spPr bwMode="auto">
            <a:xfrm>
              <a:off x="3408004" y="4535097"/>
              <a:ext cx="3618559" cy="646430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s-ES" dirty="0">
                <a:latin typeface="Lato Light"/>
              </a:endParaRPr>
            </a:p>
          </p:txBody>
        </p:sp>
        <p:sp>
          <p:nvSpPr>
            <p:cNvPr id="127" name="Round Same Side Corner Rectangle 126"/>
            <p:cNvSpPr/>
            <p:nvPr/>
          </p:nvSpPr>
          <p:spPr>
            <a:xfrm rot="10800000">
              <a:off x="3390378" y="4261934"/>
              <a:ext cx="3618560" cy="144169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304" tIns="41152" rIns="82304" bIns="41152"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  <p:sp>
          <p:nvSpPr>
            <p:cNvPr id="128" name="Rectangle 3"/>
            <p:cNvSpPr>
              <a:spLocks/>
            </p:cNvSpPr>
            <p:nvPr/>
          </p:nvSpPr>
          <p:spPr bwMode="auto">
            <a:xfrm>
              <a:off x="3390381" y="3544496"/>
              <a:ext cx="3618558" cy="7366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s-ES" dirty="0">
                <a:latin typeface="Lato Light"/>
              </a:endParaRPr>
            </a:p>
          </p:txBody>
        </p:sp>
        <p:sp>
          <p:nvSpPr>
            <p:cNvPr id="129" name="Rectangle 6"/>
            <p:cNvSpPr>
              <a:spLocks/>
            </p:cNvSpPr>
            <p:nvPr/>
          </p:nvSpPr>
          <p:spPr bwMode="auto">
            <a:xfrm>
              <a:off x="4266453" y="3620696"/>
              <a:ext cx="1866414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9" rIns="17149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Lato Regular"/>
                  <a:ea typeface="ＭＳ Ｐゴシック" charset="0"/>
                  <a:cs typeface="Lato Regular"/>
                  <a:sym typeface="Lato Bold" charset="0"/>
                </a:rPr>
                <a:t>TOURISME </a:t>
              </a:r>
            </a:p>
          </p:txBody>
        </p:sp>
        <p:sp>
          <p:nvSpPr>
            <p:cNvPr id="130" name="Rectangle 7"/>
            <p:cNvSpPr>
              <a:spLocks/>
            </p:cNvSpPr>
            <p:nvPr/>
          </p:nvSpPr>
          <p:spPr bwMode="auto">
            <a:xfrm>
              <a:off x="3390381" y="10034196"/>
              <a:ext cx="3618558" cy="134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s-ES" dirty="0">
                <a:latin typeface="Lato Light"/>
              </a:endParaRPr>
            </a:p>
          </p:txBody>
        </p:sp>
        <p:sp>
          <p:nvSpPr>
            <p:cNvPr id="131" name="Rectangle 8"/>
            <p:cNvSpPr>
              <a:spLocks/>
            </p:cNvSpPr>
            <p:nvPr/>
          </p:nvSpPr>
          <p:spPr bwMode="auto">
            <a:xfrm>
              <a:off x="3958556" y="4566235"/>
              <a:ext cx="2482204" cy="76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9" rIns="17149" anchor="ctr"/>
            <a:lstStyle/>
            <a:p>
              <a:pPr algn="ctr"/>
              <a:r>
                <a:rPr lang="en-US" sz="1876" dirty="0">
                  <a:solidFill>
                    <a:schemeClr val="bg1"/>
                  </a:solidFill>
                  <a:latin typeface="Lato Bold" charset="0"/>
                  <a:ea typeface="ＭＳ Ｐゴシック" charset="0"/>
                  <a:cs typeface="ＭＳ Ｐゴシック" charset="0"/>
                  <a:sym typeface="Lato Bold" charset="0"/>
                </a:rPr>
                <a:t>11ème </a:t>
              </a:r>
            </a:p>
          </p:txBody>
        </p:sp>
        <p:sp>
          <p:nvSpPr>
            <p:cNvPr id="132" name="Rectangle 9"/>
            <p:cNvSpPr>
              <a:spLocks/>
            </p:cNvSpPr>
            <p:nvPr/>
          </p:nvSpPr>
          <p:spPr bwMode="auto">
            <a:xfrm>
              <a:off x="3390379" y="6191860"/>
              <a:ext cx="3582055" cy="3295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9" rIns="17149" anchor="ctr"/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Lato Regular" charset="0"/>
                  <a:ea typeface="ＭＳ Ｐゴシック" charset="0"/>
                  <a:sym typeface="Lato Regular" charset="0"/>
                </a:rPr>
                <a:t>région française pour </a:t>
              </a:r>
              <a:r>
                <a:rPr lang="en-US" sz="1600" b="1" dirty="0" err="1">
                  <a:solidFill>
                    <a:srgbClr val="002060"/>
                  </a:solidFill>
                  <a:latin typeface="Lato Regular" charset="0"/>
                  <a:ea typeface="ＭＳ Ｐゴシック" charset="0"/>
                  <a:sym typeface="Lato Regular" charset="0"/>
                </a:rPr>
                <a:t>sa</a:t>
              </a:r>
              <a:r>
                <a:rPr lang="en-US" sz="1600" b="1" dirty="0">
                  <a:solidFill>
                    <a:srgbClr val="002060"/>
                  </a:solidFill>
                  <a:latin typeface="Lato Regular" charset="0"/>
                  <a:ea typeface="ＭＳ Ｐゴシック" charset="0"/>
                  <a:sym typeface="Lato Regular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Lato Regular" charset="0"/>
                  <a:ea typeface="ＭＳ Ｐゴシック" charset="0"/>
                  <a:sym typeface="Lato Regular" charset="0"/>
                </a:rPr>
                <a:t>capacité</a:t>
              </a:r>
              <a:r>
                <a:rPr lang="en-US" sz="1600" b="1" dirty="0">
                  <a:solidFill>
                    <a:srgbClr val="002060"/>
                  </a:solidFill>
                  <a:latin typeface="Lato Regular" charset="0"/>
                  <a:ea typeface="ＭＳ Ｐゴシック" charset="0"/>
                  <a:sym typeface="Lato Regular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Lato Regular" charset="0"/>
                  <a:ea typeface="ＭＳ Ｐゴシック" charset="0"/>
                  <a:sym typeface="Lato Regular" charset="0"/>
                </a:rPr>
                <a:t>d’accueil</a:t>
              </a:r>
              <a:r>
                <a:rPr lang="en-US" sz="1600" b="1" dirty="0">
                  <a:solidFill>
                    <a:srgbClr val="002060"/>
                  </a:solidFill>
                  <a:latin typeface="Lato Regular" charset="0"/>
                  <a:ea typeface="ＭＳ Ｐゴシック" charset="0"/>
                  <a:sym typeface="Lato Regular" charset="0"/>
                </a:rPr>
                <a:t> 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  <a:latin typeface="Lato Regular" charset="0"/>
                  <a:ea typeface="ＭＳ Ｐゴシック" charset="0"/>
                  <a:sym typeface="Lato Regular" charset="0"/>
                </a:rPr>
                <a:t>(3,2% du parc national </a:t>
              </a:r>
              <a:r>
                <a:rPr lang="en-US" sz="1200" dirty="0" err="1">
                  <a:solidFill>
                    <a:srgbClr val="002060"/>
                  </a:solidFill>
                  <a:latin typeface="Lato Regular" charset="0"/>
                  <a:ea typeface="ＭＳ Ｐゴシック" charset="0"/>
                  <a:sym typeface="Lato Regular" charset="0"/>
                </a:rPr>
                <a:t>d’hébergements</a:t>
              </a:r>
              <a:r>
                <a:rPr lang="en-US" sz="1200" dirty="0">
                  <a:solidFill>
                    <a:srgbClr val="002060"/>
                  </a:solidFill>
                  <a:latin typeface="Lato Regular" charset="0"/>
                  <a:ea typeface="ＭＳ Ｐゴシック" charset="0"/>
                  <a:sym typeface="Lato Regular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Lato Regular" charset="0"/>
                  <a:ea typeface="ＭＳ Ｐゴシック" charset="0"/>
                  <a:sym typeface="Lato Regular" charset="0"/>
                </a:rPr>
                <a:t>marchands</a:t>
              </a:r>
              <a:r>
                <a:rPr lang="en-US" sz="1200" dirty="0">
                  <a:solidFill>
                    <a:srgbClr val="002060"/>
                  </a:solidFill>
                  <a:latin typeface="Lato Regular" charset="0"/>
                  <a:ea typeface="ＭＳ Ｐゴシック" charset="0"/>
                  <a:sym typeface="Lato Regular" charset="0"/>
                </a:rPr>
                <a:t>)</a:t>
              </a:r>
              <a:endParaRPr lang="en-US" sz="1600" dirty="0">
                <a:solidFill>
                  <a:srgbClr val="002060"/>
                </a:solidFill>
                <a:latin typeface="Lato Regular" charset="0"/>
                <a:ea typeface="ＭＳ Ｐゴシック" charset="0"/>
                <a:sym typeface="Lato Regular" charset="0"/>
              </a:endParaRPr>
            </a:p>
          </p:txBody>
        </p:sp>
        <p:sp>
          <p:nvSpPr>
            <p:cNvPr id="139" name="Rectangle 6"/>
            <p:cNvSpPr>
              <a:spLocks/>
            </p:cNvSpPr>
            <p:nvPr/>
          </p:nvSpPr>
          <p:spPr bwMode="auto">
            <a:xfrm>
              <a:off x="3390381" y="10034196"/>
              <a:ext cx="3618557" cy="13462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9" rIns="17149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Lato Regular"/>
                <a:ea typeface="ＭＳ Ｐゴシック" charset="0"/>
                <a:cs typeface="Lato Regular"/>
                <a:sym typeface="Lato Bold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602824" y="1773822"/>
            <a:ext cx="1666609" cy="2946155"/>
            <a:chOff x="3390378" y="3526029"/>
            <a:chExt cx="3618561" cy="7854367"/>
          </a:xfrm>
        </p:grpSpPr>
        <p:sp>
          <p:nvSpPr>
            <p:cNvPr id="141" name="Rectangle 4"/>
            <p:cNvSpPr>
              <a:spLocks/>
            </p:cNvSpPr>
            <p:nvPr/>
          </p:nvSpPr>
          <p:spPr bwMode="auto">
            <a:xfrm>
              <a:off x="3390380" y="4234306"/>
              <a:ext cx="3618559" cy="646430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s-ES" dirty="0">
                <a:latin typeface="Lato Light"/>
              </a:endParaRPr>
            </a:p>
          </p:txBody>
        </p:sp>
        <p:sp>
          <p:nvSpPr>
            <p:cNvPr id="142" name="Round Same Side Corner Rectangle 141"/>
            <p:cNvSpPr/>
            <p:nvPr/>
          </p:nvSpPr>
          <p:spPr>
            <a:xfrm rot="10800000">
              <a:off x="3390378" y="4261934"/>
              <a:ext cx="3618560" cy="144169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304" tIns="41152" rIns="82304" bIns="41152"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  <p:sp>
          <p:nvSpPr>
            <p:cNvPr id="143" name="Rectangle 3"/>
            <p:cNvSpPr>
              <a:spLocks/>
            </p:cNvSpPr>
            <p:nvPr/>
          </p:nvSpPr>
          <p:spPr bwMode="auto">
            <a:xfrm>
              <a:off x="3390380" y="3526029"/>
              <a:ext cx="3618559" cy="736600"/>
            </a:xfrm>
            <a:prstGeom prst="rect">
              <a:avLst/>
            </a:prstGeom>
            <a:solidFill>
              <a:srgbClr val="00206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s-ES" dirty="0">
                <a:latin typeface="Lato Light"/>
              </a:endParaRPr>
            </a:p>
          </p:txBody>
        </p:sp>
        <p:sp>
          <p:nvSpPr>
            <p:cNvPr id="144" name="Rectangle 6"/>
            <p:cNvSpPr>
              <a:spLocks/>
            </p:cNvSpPr>
            <p:nvPr/>
          </p:nvSpPr>
          <p:spPr bwMode="auto">
            <a:xfrm>
              <a:off x="4266453" y="3661052"/>
              <a:ext cx="1866415" cy="508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9" rIns="17149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Lato Regular"/>
                  <a:ea typeface="ＭＳ Ｐゴシック" charset="0"/>
                  <a:cs typeface="Lato Regular"/>
                  <a:sym typeface="Lato Bold" charset="0"/>
                </a:rPr>
                <a:t>ECONOMIE</a:t>
              </a:r>
            </a:p>
          </p:txBody>
        </p:sp>
        <p:sp>
          <p:nvSpPr>
            <p:cNvPr id="145" name="Rectangle 7"/>
            <p:cNvSpPr>
              <a:spLocks/>
            </p:cNvSpPr>
            <p:nvPr/>
          </p:nvSpPr>
          <p:spPr bwMode="auto">
            <a:xfrm>
              <a:off x="3390381" y="10034196"/>
              <a:ext cx="3618558" cy="134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s-ES" dirty="0">
                <a:latin typeface="Lato Light"/>
              </a:endParaRPr>
            </a:p>
          </p:txBody>
        </p:sp>
        <p:sp>
          <p:nvSpPr>
            <p:cNvPr id="146" name="Rectangle 8"/>
            <p:cNvSpPr>
              <a:spLocks/>
            </p:cNvSpPr>
            <p:nvPr/>
          </p:nvSpPr>
          <p:spPr bwMode="auto">
            <a:xfrm>
              <a:off x="4241060" y="4535096"/>
              <a:ext cx="1866414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9" rIns="17149" anchor="ctr"/>
            <a:lstStyle/>
            <a:p>
              <a:pPr algn="ctr"/>
              <a:r>
                <a:rPr lang="en-US" sz="1876">
                  <a:solidFill>
                    <a:schemeClr val="bg1"/>
                  </a:solidFill>
                  <a:latin typeface="Lato Bold" charset="0"/>
                  <a:ea typeface="ＭＳ Ｐゴシック" charset="0"/>
                  <a:cs typeface="ＭＳ Ｐゴシック" charset="0"/>
                  <a:sym typeface="Lato Bold" charset="0"/>
                </a:rPr>
                <a:t>6%</a:t>
              </a:r>
              <a:endParaRPr lang="en-US" sz="1876" dirty="0">
                <a:solidFill>
                  <a:schemeClr val="bg1"/>
                </a:solidFill>
                <a:latin typeface="Lato Bold" charset="0"/>
                <a:ea typeface="ＭＳ Ｐゴシック" charset="0"/>
                <a:cs typeface="ＭＳ Ｐゴシック" charset="0"/>
                <a:sym typeface="Lato Bold" charset="0"/>
              </a:endParaRPr>
            </a:p>
          </p:txBody>
        </p:sp>
        <p:sp>
          <p:nvSpPr>
            <p:cNvPr id="147" name="Rectangle 9"/>
            <p:cNvSpPr>
              <a:spLocks/>
            </p:cNvSpPr>
            <p:nvPr/>
          </p:nvSpPr>
          <p:spPr bwMode="auto">
            <a:xfrm>
              <a:off x="3605517" y="6017633"/>
              <a:ext cx="3188281" cy="1779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9" rIns="17149" anchor="ctr"/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Lato Regular" charset="0"/>
                  <a:ea typeface="ＭＳ Ｐゴシック" charset="0"/>
                  <a:sym typeface="Lato Regular" charset="0"/>
                </a:rPr>
                <a:t>de la richesse </a:t>
              </a:r>
              <a:r>
                <a:rPr lang="en-US" sz="1600" b="1" dirty="0" err="1">
                  <a:solidFill>
                    <a:srgbClr val="002060"/>
                  </a:solidFill>
                  <a:latin typeface="Lato Regular" charset="0"/>
                  <a:ea typeface="ＭＳ Ｐゴシック" charset="0"/>
                  <a:sym typeface="Lato Regular" charset="0"/>
                </a:rPr>
                <a:t>régionale</a:t>
              </a:r>
              <a:endParaRPr lang="en-US" sz="1600" b="1" dirty="0">
                <a:solidFill>
                  <a:srgbClr val="002060"/>
                </a:solidFill>
                <a:latin typeface="Lato Regular" charset="0"/>
                <a:ea typeface="ＭＳ Ｐゴシック" charset="0"/>
                <a:sym typeface="Lato Regular" charset="0"/>
              </a:endParaRPr>
            </a:p>
          </p:txBody>
        </p:sp>
        <p:sp>
          <p:nvSpPr>
            <p:cNvPr id="154" name="Rectangle 6"/>
            <p:cNvSpPr>
              <a:spLocks/>
            </p:cNvSpPr>
            <p:nvPr/>
          </p:nvSpPr>
          <p:spPr bwMode="auto">
            <a:xfrm>
              <a:off x="3390381" y="10034196"/>
              <a:ext cx="3618557" cy="13462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9" rIns="17149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Lato Regular"/>
                <a:ea typeface="ＭＳ Ｐゴシック" charset="0"/>
                <a:cs typeface="Lato Regular"/>
                <a:sym typeface="Lato Bold" charset="0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293425" y="1780749"/>
            <a:ext cx="1761407" cy="2939228"/>
            <a:chOff x="3390378" y="3544496"/>
            <a:chExt cx="3618561" cy="7835900"/>
          </a:xfrm>
        </p:grpSpPr>
        <p:sp>
          <p:nvSpPr>
            <p:cNvPr id="156" name="Rectangle 4"/>
            <p:cNvSpPr>
              <a:spLocks/>
            </p:cNvSpPr>
            <p:nvPr/>
          </p:nvSpPr>
          <p:spPr bwMode="auto">
            <a:xfrm>
              <a:off x="3390381" y="4998533"/>
              <a:ext cx="3618558" cy="5740513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s-ES" dirty="0">
                <a:latin typeface="Lato Light"/>
              </a:endParaRPr>
            </a:p>
          </p:txBody>
        </p:sp>
        <p:sp>
          <p:nvSpPr>
            <p:cNvPr id="157" name="Round Same Side Corner Rectangle 156"/>
            <p:cNvSpPr/>
            <p:nvPr/>
          </p:nvSpPr>
          <p:spPr>
            <a:xfrm rot="10800000">
              <a:off x="3390378" y="4261934"/>
              <a:ext cx="3618560" cy="144169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304" tIns="41152" rIns="82304" bIns="41152" rtlCol="0" anchor="ctr"/>
            <a:lstStyle/>
            <a:p>
              <a:pPr algn="ctr"/>
              <a:endParaRPr lang="bg-BG" sz="2400" dirty="0">
                <a:latin typeface="Lato Light"/>
              </a:endParaRPr>
            </a:p>
          </p:txBody>
        </p:sp>
        <p:sp>
          <p:nvSpPr>
            <p:cNvPr id="158" name="Rectangle 3"/>
            <p:cNvSpPr>
              <a:spLocks/>
            </p:cNvSpPr>
            <p:nvPr/>
          </p:nvSpPr>
          <p:spPr bwMode="auto">
            <a:xfrm>
              <a:off x="3390381" y="3544496"/>
              <a:ext cx="3618558" cy="7366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s-ES" dirty="0">
                <a:latin typeface="Lato Light"/>
              </a:endParaRPr>
            </a:p>
          </p:txBody>
        </p:sp>
        <p:sp>
          <p:nvSpPr>
            <p:cNvPr id="159" name="Rectangle 6"/>
            <p:cNvSpPr>
              <a:spLocks/>
            </p:cNvSpPr>
            <p:nvPr/>
          </p:nvSpPr>
          <p:spPr bwMode="auto">
            <a:xfrm>
              <a:off x="4266453" y="3657629"/>
              <a:ext cx="1866413" cy="508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9" rIns="17149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Lato Regular"/>
                  <a:ea typeface="ＭＳ Ｐゴシック" charset="0"/>
                  <a:cs typeface="Lato Regular"/>
                  <a:sym typeface="Lato Bold" charset="0"/>
                </a:rPr>
                <a:t>EMPLOI</a:t>
              </a:r>
            </a:p>
          </p:txBody>
        </p:sp>
        <p:sp>
          <p:nvSpPr>
            <p:cNvPr id="160" name="Rectangle 7"/>
            <p:cNvSpPr>
              <a:spLocks/>
            </p:cNvSpPr>
            <p:nvPr/>
          </p:nvSpPr>
          <p:spPr bwMode="auto">
            <a:xfrm>
              <a:off x="3390381" y="10034196"/>
              <a:ext cx="3618558" cy="13462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s-ES" dirty="0">
                <a:latin typeface="Lato Light"/>
              </a:endParaRPr>
            </a:p>
          </p:txBody>
        </p:sp>
        <p:sp>
          <p:nvSpPr>
            <p:cNvPr id="161" name="Rectangle 8"/>
            <p:cNvSpPr>
              <a:spLocks/>
            </p:cNvSpPr>
            <p:nvPr/>
          </p:nvSpPr>
          <p:spPr bwMode="auto">
            <a:xfrm>
              <a:off x="3903522" y="4535097"/>
              <a:ext cx="2501250" cy="69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9" rIns="17149" anchor="ctr"/>
            <a:lstStyle/>
            <a:p>
              <a:pPr algn="ctr"/>
              <a:r>
                <a:rPr lang="en-US" sz="1876" dirty="0">
                  <a:solidFill>
                    <a:schemeClr val="bg1"/>
                  </a:solidFill>
                  <a:latin typeface="Lato Bold" charset="0"/>
                  <a:ea typeface="ＭＳ Ｐゴシック" charset="0"/>
                  <a:cs typeface="ＭＳ Ｐゴシック" charset="0"/>
                  <a:sym typeface="Lato Bold" charset="0"/>
                </a:rPr>
                <a:t>42.000</a:t>
              </a:r>
            </a:p>
          </p:txBody>
        </p:sp>
        <p:sp>
          <p:nvSpPr>
            <p:cNvPr id="162" name="Rectangle 9"/>
            <p:cNvSpPr>
              <a:spLocks/>
            </p:cNvSpPr>
            <p:nvPr/>
          </p:nvSpPr>
          <p:spPr bwMode="auto">
            <a:xfrm>
              <a:off x="3646951" y="5984399"/>
              <a:ext cx="3105415" cy="194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9" rIns="17149" anchor="ctr"/>
            <a:lstStyle/>
            <a:p>
              <a:pPr algn="ctr"/>
              <a:r>
                <a:rPr lang="en-US" sz="1600" b="1" dirty="0" err="1">
                  <a:solidFill>
                    <a:srgbClr val="002060"/>
                  </a:solidFill>
                  <a:latin typeface="Lato Regular" charset="0"/>
                  <a:ea typeface="ＭＳ Ｐゴシック" charset="0"/>
                  <a:cs typeface="ＭＳ Ｐゴシック" charset="0"/>
                  <a:sym typeface="Lato Regular" charset="0"/>
                </a:rPr>
                <a:t>emplois</a:t>
              </a:r>
              <a:r>
                <a:rPr lang="en-US" sz="1600" b="1" dirty="0">
                  <a:solidFill>
                    <a:srgbClr val="002060"/>
                  </a:solidFill>
                  <a:latin typeface="Lato Regular" charset="0"/>
                  <a:ea typeface="ＭＳ Ｐゴシック" charset="0"/>
                  <a:cs typeface="ＭＳ Ｐゴシック" charset="0"/>
                  <a:sym typeface="Lato Regular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Lato Regular" charset="0"/>
                  <a:ea typeface="ＭＳ Ｐゴシック" charset="0"/>
                  <a:cs typeface="ＭＳ Ｐゴシック" charset="0"/>
                  <a:sym typeface="Lato Regular" charset="0"/>
                </a:rPr>
                <a:t>liés</a:t>
              </a:r>
              <a:r>
                <a:rPr lang="en-US" sz="1600" b="1" dirty="0">
                  <a:solidFill>
                    <a:srgbClr val="002060"/>
                  </a:solidFill>
                  <a:latin typeface="Lato Regular" charset="0"/>
                  <a:ea typeface="ＭＳ Ｐゴシック" charset="0"/>
                  <a:cs typeface="ＭＳ Ｐゴシック" charset="0"/>
                  <a:sym typeface="Lato Regular" charset="0"/>
                </a:rPr>
                <a:t> au </a:t>
              </a:r>
              <a:r>
                <a:rPr lang="en-US" sz="1600" b="1" dirty="0" err="1">
                  <a:solidFill>
                    <a:srgbClr val="002060"/>
                  </a:solidFill>
                  <a:latin typeface="Lato Regular" charset="0"/>
                  <a:ea typeface="ＭＳ Ｐゴシック" charset="0"/>
                  <a:cs typeface="ＭＳ Ｐゴシック" charset="0"/>
                  <a:sym typeface="Lato Regular" charset="0"/>
                </a:rPr>
                <a:t>tourisme</a:t>
              </a:r>
              <a:endParaRPr lang="en-US" sz="1600" b="1" dirty="0">
                <a:solidFill>
                  <a:srgbClr val="002060"/>
                </a:solidFill>
                <a:latin typeface="Lato Regular" charset="0"/>
                <a:ea typeface="ＭＳ Ｐゴシック" charset="0"/>
                <a:cs typeface="ＭＳ Ｐゴシック" charset="0"/>
                <a:sym typeface="Lato Regular" charset="0"/>
              </a:endParaRPr>
            </a:p>
          </p:txBody>
        </p:sp>
        <p:sp>
          <p:nvSpPr>
            <p:cNvPr id="169" name="Rectangle 6"/>
            <p:cNvSpPr>
              <a:spLocks/>
            </p:cNvSpPr>
            <p:nvPr/>
          </p:nvSpPr>
          <p:spPr bwMode="auto">
            <a:xfrm>
              <a:off x="3390381" y="10034196"/>
              <a:ext cx="3618557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9" rIns="17149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Lato Regular"/>
                <a:ea typeface="ＭＳ Ｐゴシック" charset="0"/>
                <a:cs typeface="Lato Regular"/>
                <a:sym typeface="Lato Bold" charset="0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BF65F70-2A31-48E0-AAB7-E378D519F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lang="fr-FR" altLang="fr-FR" b="1" spc="-10" dirty="0">
                <a:highlight>
                  <a:srgbClr val="F5C500"/>
                </a:highlight>
                <a:latin typeface="Roboto-Black"/>
                <a:ea typeface="+mn-ea"/>
              </a:rPr>
              <a:t>Au service d’une petite région </a:t>
            </a:r>
            <a:br>
              <a:rPr lang="fr-FR" altLang="fr-FR" b="1" spc="-10" dirty="0">
                <a:highlight>
                  <a:srgbClr val="F5C500"/>
                </a:highlight>
                <a:latin typeface="Roboto-Black"/>
                <a:ea typeface="+mn-ea"/>
              </a:rPr>
            </a:br>
            <a:r>
              <a:rPr lang="fr-FR" altLang="fr-FR" b="1" spc="-10" dirty="0">
                <a:highlight>
                  <a:srgbClr val="F5C500"/>
                </a:highlight>
                <a:latin typeface="Roboto-Black"/>
                <a:ea typeface="+mn-ea"/>
              </a:rPr>
              <a:t>dans un marché touristique concurrentiel</a:t>
            </a:r>
            <a:endParaRPr lang="fr-FR" b="1" spc="-10" dirty="0">
              <a:highlight>
                <a:srgbClr val="F5C500"/>
              </a:highlight>
              <a:latin typeface="Roboto-Black"/>
              <a:ea typeface="+mn-ea"/>
            </a:endParaRPr>
          </a:p>
        </p:txBody>
      </p:sp>
      <p:sp>
        <p:nvSpPr>
          <p:cNvPr id="32" name="ZoneTexte 6">
            <a:extLst>
              <a:ext uri="{FF2B5EF4-FFF2-40B4-BE49-F238E27FC236}">
                <a16:creationId xmlns:a16="http://schemas.microsoft.com/office/drawing/2014/main" id="{2C7BC1E8-C8C9-4E22-85FE-C5A3989D7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73" y="5457462"/>
            <a:ext cx="1069383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5F6768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6909"/>
              </a:buClr>
              <a:buFont typeface="Wingdings" pitchFamily="2" charset="2"/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3735"/>
              </a:buClr>
              <a:buChar char="•"/>
              <a:defRPr sz="1600">
                <a:solidFill>
                  <a:srgbClr val="6A6F70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3735"/>
              </a:buClr>
              <a:buChar char="o"/>
              <a:defRPr sz="1400">
                <a:solidFill>
                  <a:srgbClr val="5F6768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5F6768"/>
                </a:solidFill>
                <a:latin typeface="Candara" panose="020E0502030303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F6768"/>
                </a:solidFill>
                <a:latin typeface="Candara" panose="020E0502030303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F6768"/>
                </a:solidFill>
                <a:latin typeface="Candara" panose="020E0502030303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F6768"/>
                </a:solidFill>
                <a:latin typeface="Candara" panose="020E0502030303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F6768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Bourgogne </a:t>
            </a:r>
            <a:r>
              <a:rPr lang="fr-FR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constitue la destination de référence à l’échelle nationale et internationale et présente </a:t>
            </a:r>
            <a:r>
              <a:rPr lang="fr-FR" altLang="fr-F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près des 2/3 de l’activité touristique régionale </a:t>
            </a:r>
            <a:r>
              <a:rPr lang="fr-FR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offre en hébergements, emplois et consommation touristique. </a:t>
            </a:r>
          </a:p>
        </p:txBody>
      </p:sp>
    </p:spTree>
    <p:extLst>
      <p:ext uri="{BB962C8B-B14F-4D97-AF65-F5344CB8AC3E}">
        <p14:creationId xmlns:p14="http://schemas.microsoft.com/office/powerpoint/2010/main" val="167799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6537C8-971D-431E-A2E3-DD9097A0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597" y="217440"/>
            <a:ext cx="10515600" cy="1325563"/>
          </a:xfrm>
        </p:spPr>
        <p:txBody>
          <a:bodyPr>
            <a:normAutofit/>
          </a:bodyPr>
          <a:lstStyle/>
          <a:p>
            <a:r>
              <a:rPr lang="fr-FR" sz="2400" b="1" dirty="0">
                <a:highlight>
                  <a:srgbClr val="F5C500"/>
                </a:highlight>
                <a:latin typeface="Roboto-Black"/>
              </a:rPr>
              <a:t>la stratégie de BFC Tourisme repose sur (suite)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F63264-D82C-4415-9ECF-2AE8AB5BB313}"/>
              </a:ext>
            </a:extLst>
          </p:cNvPr>
          <p:cNvSpPr txBox="1"/>
          <p:nvPr/>
        </p:nvSpPr>
        <p:spPr>
          <a:xfrm>
            <a:off x="673030" y="5457597"/>
            <a:ext cx="10651581" cy="677108"/>
          </a:xfrm>
          <a:prstGeom prst="rect">
            <a:avLst/>
          </a:prstGeom>
          <a:solidFill>
            <a:srgbClr val="EFF3F3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000" b="1" cap="all" dirty="0">
                <a:solidFill>
                  <a:srgbClr val="881A49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UNE EXPERTISE TOURISTIQUE AU SERVICE DES ACTEURS DU TERRITOIRE </a:t>
            </a:r>
            <a:r>
              <a:rPr lang="fr-FR" cap="all" dirty="0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POUR LE DEVELOPPEMENT DE LA FREQUENTATION REGIONALE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334C827-892F-4937-B7ED-416874D84388}"/>
              </a:ext>
            </a:extLst>
          </p:cNvPr>
          <p:cNvSpPr txBox="1"/>
          <p:nvPr/>
        </p:nvSpPr>
        <p:spPr>
          <a:xfrm>
            <a:off x="714354" y="1817868"/>
            <a:ext cx="10639446" cy="677108"/>
          </a:xfrm>
          <a:prstGeom prst="rect">
            <a:avLst/>
          </a:prstGeom>
          <a:solidFill>
            <a:srgbClr val="EFF3F3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000" b="1" cap="all" dirty="0">
                <a:solidFill>
                  <a:srgbClr val="881A49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Stimuler l'économie touristique </a:t>
            </a:r>
            <a:r>
              <a:rPr lang="fr-FR" cap="all" dirty="0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afin de la rendre plus forte et pérenne avec une équipe qui anime l'ensemble des acteurs touristiques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1B2E95-8158-4200-8470-81C7F9DC9F25}"/>
              </a:ext>
            </a:extLst>
          </p:cNvPr>
          <p:cNvSpPr txBox="1"/>
          <p:nvPr/>
        </p:nvSpPr>
        <p:spPr>
          <a:xfrm>
            <a:off x="673030" y="1400403"/>
            <a:ext cx="328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cap="all" dirty="0" err="1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sA</a:t>
            </a:r>
            <a:r>
              <a:rPr lang="fr-FR" sz="2400" b="1" cap="all" dirty="0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 Raison </a:t>
            </a:r>
            <a:r>
              <a:rPr lang="fr-FR" sz="2400" b="1" cap="all" dirty="0" err="1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d’êTRE</a:t>
            </a:r>
            <a:r>
              <a:rPr lang="fr-FR" sz="2400" b="1" cap="all" dirty="0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 </a:t>
            </a:r>
            <a:endParaRPr lang="fr-FR" sz="2400" b="1" dirty="0"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071C9A-3000-4A98-860A-2044D8EEDF03}"/>
              </a:ext>
            </a:extLst>
          </p:cNvPr>
          <p:cNvSpPr txBox="1"/>
          <p:nvPr/>
        </p:nvSpPr>
        <p:spPr>
          <a:xfrm>
            <a:off x="673031" y="4847110"/>
            <a:ext cx="438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cap="all" dirty="0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UNE AMBITION</a:t>
            </a:r>
            <a:r>
              <a:rPr lang="fr-FR" sz="2000" b="1" cap="all" dirty="0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 :</a:t>
            </a:r>
            <a:endParaRPr lang="fr-FR" sz="2000" b="1" dirty="0"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C0D3F13-71CD-4A0A-94D6-B65D796F7782}"/>
              </a:ext>
            </a:extLst>
          </p:cNvPr>
          <p:cNvSpPr txBox="1"/>
          <p:nvPr/>
        </p:nvSpPr>
        <p:spPr>
          <a:xfrm>
            <a:off x="673030" y="3451792"/>
            <a:ext cx="10795070" cy="707886"/>
          </a:xfrm>
          <a:prstGeom prst="rect">
            <a:avLst/>
          </a:prstGeom>
          <a:solidFill>
            <a:srgbClr val="EFF3F3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000" b="1" cap="all" dirty="0">
                <a:solidFill>
                  <a:srgbClr val="881A49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la démarche d’attractivité </a:t>
            </a:r>
            <a:r>
              <a:rPr lang="fr-FR" cap="all" dirty="0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: le territoire du mode de vie sain et accessible,  LE</a:t>
            </a:r>
            <a:r>
              <a:rPr lang="fr-FR" sz="2000" dirty="0">
                <a:latin typeface="PT Sans" panose="020B0503020203020204" pitchFamily="34" charset="0"/>
                <a:ea typeface="PT Sans" panose="020B0503020203020204" pitchFamily="34" charset="0"/>
              </a:rPr>
              <a:t> </a:t>
            </a:r>
            <a:r>
              <a:rPr lang="fr-FR" sz="2000" b="1" cap="all" dirty="0">
                <a:solidFill>
                  <a:srgbClr val="881A49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SRDTL</a:t>
            </a:r>
            <a:r>
              <a:rPr lang="fr-FR" sz="2000" dirty="0">
                <a:solidFill>
                  <a:srgbClr val="881A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,</a:t>
            </a:r>
          </a:p>
          <a:p>
            <a:pPr lvl="0"/>
            <a:r>
              <a:rPr lang="fr-FR" cap="all" dirty="0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LES </a:t>
            </a:r>
            <a:r>
              <a:rPr lang="fr-FR" sz="2000" b="1" cap="all" dirty="0">
                <a:solidFill>
                  <a:srgbClr val="881A49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schémas sectoriels </a:t>
            </a:r>
            <a:r>
              <a:rPr lang="fr-FR" cap="all" dirty="0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(itinérance, œnotourisme) et le </a:t>
            </a:r>
            <a:r>
              <a:rPr lang="fr-FR" b="1" cap="all" dirty="0">
                <a:solidFill>
                  <a:srgbClr val="881A49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code du tourisme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16EFCD-7ABC-47D1-85BD-9E44024AC053}"/>
              </a:ext>
            </a:extLst>
          </p:cNvPr>
          <p:cNvSpPr txBox="1"/>
          <p:nvPr/>
        </p:nvSpPr>
        <p:spPr>
          <a:xfrm>
            <a:off x="673030" y="2841305"/>
            <a:ext cx="438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cap="all" dirty="0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UN SOCLE </a:t>
            </a:r>
            <a:r>
              <a:rPr lang="fr-FR" sz="2000" b="1" cap="all" dirty="0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 :</a:t>
            </a:r>
            <a:endParaRPr lang="fr-FR" sz="2000" b="1" dirty="0"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0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6537C8-971D-431E-A2E3-DD9097A0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>
                <a:highlight>
                  <a:srgbClr val="F5C500"/>
                </a:highlight>
                <a:latin typeface="Roboto-Black"/>
              </a:rPr>
              <a:t>Le fondement de la stratégie de BFC Tourisme repose sur :</a:t>
            </a:r>
            <a:endParaRPr 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F63264-D82C-4415-9ECF-2AE8AB5BB313}"/>
              </a:ext>
            </a:extLst>
          </p:cNvPr>
          <p:cNvSpPr txBox="1"/>
          <p:nvPr/>
        </p:nvSpPr>
        <p:spPr>
          <a:xfrm>
            <a:off x="673030" y="5243351"/>
            <a:ext cx="10651581" cy="400110"/>
          </a:xfrm>
          <a:prstGeom prst="rect">
            <a:avLst/>
          </a:prstGeom>
          <a:solidFill>
            <a:srgbClr val="EFF3F3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000" b="1" cap="all" dirty="0">
                <a:solidFill>
                  <a:srgbClr val="881A49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réalisme, efficacité, co-construction, partenariats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334C827-892F-4937-B7ED-416874D84388}"/>
              </a:ext>
            </a:extLst>
          </p:cNvPr>
          <p:cNvSpPr txBox="1"/>
          <p:nvPr/>
        </p:nvSpPr>
        <p:spPr>
          <a:xfrm>
            <a:off x="714354" y="1817868"/>
            <a:ext cx="10639446" cy="984885"/>
          </a:xfrm>
          <a:prstGeom prst="rect">
            <a:avLst/>
          </a:prstGeom>
          <a:solidFill>
            <a:srgbClr val="EFF3F3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000" b="1" cap="all" dirty="0">
                <a:solidFill>
                  <a:srgbClr val="881A49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Promotion touristique</a:t>
            </a:r>
            <a:r>
              <a:rPr lang="fr-FR" cap="all" dirty="0">
                <a:solidFill>
                  <a:srgbClr val="881A49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fr-FR" cap="all" dirty="0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en France et SUR les marchés étrangers définis pour les destinations</a:t>
            </a:r>
            <a:br>
              <a:rPr lang="fr-FR" cap="all" dirty="0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</a:br>
            <a:r>
              <a:rPr lang="fr-FR" sz="2000" b="1" cap="all" dirty="0">
                <a:solidFill>
                  <a:srgbClr val="881A49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Développement touristique des pros et </a:t>
            </a:r>
            <a:r>
              <a:rPr lang="fr-FR" sz="2000" b="1" cap="all" dirty="0" err="1">
                <a:solidFill>
                  <a:srgbClr val="881A49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deS</a:t>
            </a:r>
            <a:r>
              <a:rPr lang="fr-FR" sz="2000" b="1" cap="all" dirty="0">
                <a:solidFill>
                  <a:srgbClr val="881A49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 territoires </a:t>
            </a:r>
            <a:r>
              <a:rPr lang="fr-FR" cap="all" dirty="0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de la région BFC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1B2E95-8158-4200-8470-81C7F9DC9F25}"/>
              </a:ext>
            </a:extLst>
          </p:cNvPr>
          <p:cNvSpPr txBox="1"/>
          <p:nvPr/>
        </p:nvSpPr>
        <p:spPr>
          <a:xfrm>
            <a:off x="673030" y="1400403"/>
            <a:ext cx="270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cap="all" dirty="0" err="1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sA</a:t>
            </a:r>
            <a:r>
              <a:rPr lang="fr-FR" sz="2400" b="1" cap="all" dirty="0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 mission</a:t>
            </a:r>
            <a:endParaRPr lang="fr-FR" sz="2400" b="1" dirty="0"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071C9A-3000-4A98-860A-2044D8EEDF03}"/>
              </a:ext>
            </a:extLst>
          </p:cNvPr>
          <p:cNvSpPr txBox="1"/>
          <p:nvPr/>
        </p:nvSpPr>
        <p:spPr>
          <a:xfrm>
            <a:off x="673031" y="4632864"/>
            <a:ext cx="438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cap="all" dirty="0" err="1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sES</a:t>
            </a:r>
            <a:r>
              <a:rPr lang="fr-FR" sz="2400" b="1" cap="all" dirty="0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 PRINCIPES</a:t>
            </a:r>
            <a:r>
              <a:rPr lang="fr-FR" sz="2000" b="1" cap="all" dirty="0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 :</a:t>
            </a:r>
            <a:endParaRPr lang="fr-FR" sz="2000" b="1" dirty="0"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C0D3F13-71CD-4A0A-94D6-B65D796F7782}"/>
              </a:ext>
            </a:extLst>
          </p:cNvPr>
          <p:cNvSpPr txBox="1"/>
          <p:nvPr/>
        </p:nvSpPr>
        <p:spPr>
          <a:xfrm>
            <a:off x="673030" y="3727467"/>
            <a:ext cx="10795070" cy="400110"/>
          </a:xfrm>
          <a:prstGeom prst="rect">
            <a:avLst/>
          </a:prstGeom>
          <a:solidFill>
            <a:srgbClr val="EFF3F3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sz="2000" b="1" cap="all" dirty="0">
                <a:solidFill>
                  <a:srgbClr val="881A49"/>
                </a:solidFill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engagement, solidarité, adaptabilité, disponibilité, fiabilité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16EFCD-7ABC-47D1-85BD-9E44024AC053}"/>
              </a:ext>
            </a:extLst>
          </p:cNvPr>
          <p:cNvSpPr txBox="1"/>
          <p:nvPr/>
        </p:nvSpPr>
        <p:spPr>
          <a:xfrm>
            <a:off x="673030" y="3220218"/>
            <a:ext cx="438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cap="all" dirty="0" err="1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sES</a:t>
            </a:r>
            <a:r>
              <a:rPr lang="fr-FR" sz="2400" b="1" cap="all" dirty="0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 VALEURS</a:t>
            </a:r>
            <a:r>
              <a:rPr lang="fr-FR" sz="2000" b="1" cap="all" dirty="0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:</a:t>
            </a:r>
            <a:endParaRPr lang="fr-FR" sz="2000" b="1" dirty="0"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7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9ABF0-0180-49AF-88C0-D742611E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>
                <a:highlight>
                  <a:srgbClr val="F5C500"/>
                </a:highlight>
                <a:latin typeface="Roboto-Black"/>
              </a:rPr>
              <a:t>Une stratégie résolument orientée « client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FE5E06-DA6F-45AD-9260-1B73D30CA06B}"/>
              </a:ext>
            </a:extLst>
          </p:cNvPr>
          <p:cNvSpPr txBox="1"/>
          <p:nvPr/>
        </p:nvSpPr>
        <p:spPr>
          <a:xfrm>
            <a:off x="359192" y="1948666"/>
            <a:ext cx="49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FR" sz="2000"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  <p:pic>
        <p:nvPicPr>
          <p:cNvPr id="5" name="Picture 4" descr="Personas con gadgets y estrellas: comentarios de los clientes o concepto de  revisión, servicio en línea | Vector Premium">
            <a:extLst>
              <a:ext uri="{FF2B5EF4-FFF2-40B4-BE49-F238E27FC236}">
                <a16:creationId xmlns:a16="http://schemas.microsoft.com/office/drawing/2014/main" id="{E1920161-12B8-447C-AF38-F25F7A5AE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701" y="2004307"/>
            <a:ext cx="6452667" cy="305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8419AF2A-002F-4CEC-9DBF-62AD8113B8D1}"/>
              </a:ext>
            </a:extLst>
          </p:cNvPr>
          <p:cNvSpPr/>
          <p:nvPr/>
        </p:nvSpPr>
        <p:spPr>
          <a:xfrm>
            <a:off x="1247391" y="1221693"/>
            <a:ext cx="7697358" cy="1098931"/>
          </a:xfrm>
          <a:custGeom>
            <a:avLst/>
            <a:gdLst>
              <a:gd name="connsiteX0" fmla="*/ 890923 w 6245482"/>
              <a:gd name="connsiteY0" fmla="*/ 508080 h 2900104"/>
              <a:gd name="connsiteX1" fmla="*/ 2724748 w 6245482"/>
              <a:gd name="connsiteY1" fmla="*/ 638 h 2900104"/>
              <a:gd name="connsiteX2" fmla="*/ 5216739 w 6245482"/>
              <a:gd name="connsiteY2" fmla="*/ 427693 h 2900104"/>
              <a:gd name="connsiteX3" fmla="*/ 6106018 w 6245482"/>
              <a:gd name="connsiteY3" fmla="*/ 1447601 h 2900104"/>
              <a:gd name="connsiteX4" fmla="*/ 5930172 w 6245482"/>
              <a:gd name="connsiteY4" fmla="*/ 2537847 h 2900104"/>
              <a:gd name="connsiteX5" fmla="*/ 3181948 w 6245482"/>
              <a:gd name="connsiteY5" fmla="*/ 2899587 h 2900104"/>
              <a:gd name="connsiteX6" fmla="*/ 966286 w 6245482"/>
              <a:gd name="connsiteY6" fmla="*/ 2608185 h 2900104"/>
              <a:gd name="connsiteX7" fmla="*/ 242805 w 6245482"/>
              <a:gd name="connsiteY7" fmla="*/ 2221324 h 2900104"/>
              <a:gd name="connsiteX8" fmla="*/ 36813 w 6245482"/>
              <a:gd name="connsiteY8" fmla="*/ 1332045 h 2900104"/>
              <a:gd name="connsiteX9" fmla="*/ 890923 w 6245482"/>
              <a:gd name="connsiteY9" fmla="*/ 508080 h 290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5482" h="2900104">
                <a:moveTo>
                  <a:pt x="890923" y="508080"/>
                </a:moveTo>
                <a:cubicBezTo>
                  <a:pt x="1338912" y="286179"/>
                  <a:pt x="2003779" y="14036"/>
                  <a:pt x="2724748" y="638"/>
                </a:cubicBezTo>
                <a:cubicBezTo>
                  <a:pt x="3445717" y="-12760"/>
                  <a:pt x="4653194" y="186532"/>
                  <a:pt x="5216739" y="427693"/>
                </a:cubicBezTo>
                <a:cubicBezTo>
                  <a:pt x="5780284" y="668854"/>
                  <a:pt x="5987112" y="1095909"/>
                  <a:pt x="6106018" y="1447601"/>
                </a:cubicBezTo>
                <a:cubicBezTo>
                  <a:pt x="6224924" y="1799293"/>
                  <a:pt x="6417517" y="2295849"/>
                  <a:pt x="5930172" y="2537847"/>
                </a:cubicBezTo>
                <a:cubicBezTo>
                  <a:pt x="5442827" y="2779845"/>
                  <a:pt x="4009262" y="2887864"/>
                  <a:pt x="3181948" y="2899587"/>
                </a:cubicBezTo>
                <a:cubicBezTo>
                  <a:pt x="2354634" y="2911310"/>
                  <a:pt x="1456143" y="2721229"/>
                  <a:pt x="966286" y="2608185"/>
                </a:cubicBezTo>
                <a:cubicBezTo>
                  <a:pt x="476429" y="2495141"/>
                  <a:pt x="397717" y="2434014"/>
                  <a:pt x="242805" y="2221324"/>
                </a:cubicBezTo>
                <a:cubicBezTo>
                  <a:pt x="87893" y="2008634"/>
                  <a:pt x="-74556" y="1616748"/>
                  <a:pt x="36813" y="1332045"/>
                </a:cubicBezTo>
                <a:cubicBezTo>
                  <a:pt x="148182" y="1047342"/>
                  <a:pt x="442934" y="729981"/>
                  <a:pt x="890923" y="50808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F2CB2AE-2E5B-4CCC-8F52-A549F866AA07}"/>
              </a:ext>
            </a:extLst>
          </p:cNvPr>
          <p:cNvSpPr txBox="1"/>
          <p:nvPr/>
        </p:nvSpPr>
        <p:spPr>
          <a:xfrm>
            <a:off x="8170848" y="1592441"/>
            <a:ext cx="257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000" b="1" cap="all" dirty="0">
                <a:latin typeface="PT Sans" panose="020B0503020203020204" pitchFamily="34" charset="0"/>
                <a:ea typeface="PT Sans" panose="020B0503020203020204" pitchFamily="34" charset="0"/>
              </a:rPr>
              <a:t>DES CLIENTS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C3962F-61F4-4718-8EB0-C9450379A3C5}"/>
              </a:ext>
            </a:extLst>
          </p:cNvPr>
          <p:cNvSpPr txBox="1"/>
          <p:nvPr/>
        </p:nvSpPr>
        <p:spPr>
          <a:xfrm>
            <a:off x="1758649" y="1629097"/>
            <a:ext cx="150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cap="all" dirty="0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conquérir</a:t>
            </a:r>
            <a:endParaRPr lang="fr-FR" sz="1600" b="1" dirty="0"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367CFC-BA26-4971-9875-EFE3683CEFAF}"/>
              </a:ext>
            </a:extLst>
          </p:cNvPr>
          <p:cNvSpPr txBox="1"/>
          <p:nvPr/>
        </p:nvSpPr>
        <p:spPr>
          <a:xfrm>
            <a:off x="4338482" y="1629097"/>
            <a:ext cx="1547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cap="all" dirty="0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satisfaire</a:t>
            </a:r>
            <a:endParaRPr lang="fr-FR" sz="1600" b="1" dirty="0"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1F79DE-3E73-4A53-8041-BA0CC82470CF}"/>
              </a:ext>
            </a:extLst>
          </p:cNvPr>
          <p:cNvSpPr txBox="1"/>
          <p:nvPr/>
        </p:nvSpPr>
        <p:spPr>
          <a:xfrm>
            <a:off x="6907303" y="1629097"/>
            <a:ext cx="1510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cap="all" dirty="0">
                <a:latin typeface="PT Sans" panose="020B0503020203020204" pitchFamily="34" charset="0"/>
                <a:ea typeface="Roboto" pitchFamily="2" charset="0"/>
                <a:cs typeface="Arial" pitchFamily="34" charset="0"/>
              </a:rPr>
              <a:t>fidéliser</a:t>
            </a:r>
            <a:endParaRPr lang="fr-FR" sz="1600" b="1" dirty="0">
              <a:latin typeface="PT Sans" panose="020B0503020203020204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11" name="Flèche : droite à entaille 10">
            <a:extLst>
              <a:ext uri="{FF2B5EF4-FFF2-40B4-BE49-F238E27FC236}">
                <a16:creationId xmlns:a16="http://schemas.microsoft.com/office/drawing/2014/main" id="{4417DF2E-F2B2-4A67-B82C-306D8FF8DEF3}"/>
              </a:ext>
            </a:extLst>
          </p:cNvPr>
          <p:cNvSpPr/>
          <p:nvPr/>
        </p:nvSpPr>
        <p:spPr>
          <a:xfrm>
            <a:off x="3296029" y="1586836"/>
            <a:ext cx="978408" cy="484632"/>
          </a:xfrm>
          <a:prstGeom prst="notchedRightArrow">
            <a:avLst/>
          </a:prstGeom>
          <a:solidFill>
            <a:srgbClr val="FF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à entaille 11">
            <a:extLst>
              <a:ext uri="{FF2B5EF4-FFF2-40B4-BE49-F238E27FC236}">
                <a16:creationId xmlns:a16="http://schemas.microsoft.com/office/drawing/2014/main" id="{09046411-58A6-43A3-924C-157330CD8EC4}"/>
              </a:ext>
            </a:extLst>
          </p:cNvPr>
          <p:cNvSpPr/>
          <p:nvPr/>
        </p:nvSpPr>
        <p:spPr>
          <a:xfrm>
            <a:off x="5813528" y="1586836"/>
            <a:ext cx="978408" cy="484632"/>
          </a:xfrm>
          <a:prstGeom prst="notchedRightArrow">
            <a:avLst/>
          </a:prstGeom>
          <a:solidFill>
            <a:srgbClr val="FF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0C75A2-6D78-4799-84B4-14E691F64C5A}"/>
              </a:ext>
            </a:extLst>
          </p:cNvPr>
          <p:cNvSpPr txBox="1"/>
          <p:nvPr/>
        </p:nvSpPr>
        <p:spPr>
          <a:xfrm>
            <a:off x="3045815" y="4971951"/>
            <a:ext cx="55354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cap="all" dirty="0">
                <a:latin typeface="PT Sans" panose="020B0503020203020204" pitchFamily="34" charset="0"/>
              </a:rPr>
              <a:t>AVEC 3 MARQUES DE DESTINATION PUISSANTES</a:t>
            </a:r>
          </a:p>
          <a:p>
            <a:pPr algn="ctr"/>
            <a:r>
              <a:rPr lang="fr-FR" sz="2000" b="1" cap="all" dirty="0">
                <a:latin typeface="PT Sans" panose="020B0503020203020204" pitchFamily="34" charset="0"/>
              </a:rPr>
              <a:t>1 Signature POUR L’HABITANT</a:t>
            </a:r>
          </a:p>
          <a:p>
            <a:pPr algn="ctr"/>
            <a:r>
              <a:rPr lang="fr-FR" sz="2000" b="1" cap="all" dirty="0">
                <a:latin typeface="PT Sans" panose="020B0503020203020204" pitchFamily="34" charset="0"/>
              </a:rPr>
              <a:t>4 FILIERES POUR DES OFFRES ADAPTEES</a:t>
            </a:r>
          </a:p>
        </p:txBody>
      </p:sp>
    </p:spTree>
    <p:extLst>
      <p:ext uri="{BB962C8B-B14F-4D97-AF65-F5344CB8AC3E}">
        <p14:creationId xmlns:p14="http://schemas.microsoft.com/office/powerpoint/2010/main" val="120277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50C8F-8217-425A-A94C-C8E7D6BD8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>
                <a:highlight>
                  <a:srgbClr val="F5C500"/>
                </a:highlight>
                <a:latin typeface="Roboto-Black"/>
              </a:rPr>
              <a:t>Une région, 3 destinations</a:t>
            </a:r>
          </a:p>
        </p:txBody>
      </p:sp>
      <p:pic>
        <p:nvPicPr>
          <p:cNvPr id="4" name="object 8">
            <a:extLst>
              <a:ext uri="{FF2B5EF4-FFF2-40B4-BE49-F238E27FC236}">
                <a16:creationId xmlns:a16="http://schemas.microsoft.com/office/drawing/2014/main" id="{F682F7FA-E1C6-49A5-8EF8-6EDC6B4E42E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6228" y="2039877"/>
            <a:ext cx="1872907" cy="4085958"/>
          </a:xfrm>
          <a:prstGeom prst="rect">
            <a:avLst/>
          </a:prstGeom>
        </p:spPr>
      </p:pic>
      <p:pic>
        <p:nvPicPr>
          <p:cNvPr id="5" name="object 9">
            <a:extLst>
              <a:ext uri="{FF2B5EF4-FFF2-40B4-BE49-F238E27FC236}">
                <a16:creationId xmlns:a16="http://schemas.microsoft.com/office/drawing/2014/main" id="{1FCA99E7-43A4-4B20-9771-F51CFD6D228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6961" y="2039877"/>
            <a:ext cx="1872907" cy="4085958"/>
          </a:xfrm>
          <a:prstGeom prst="rect">
            <a:avLst/>
          </a:prstGeom>
        </p:spPr>
      </p:pic>
      <p:pic>
        <p:nvPicPr>
          <p:cNvPr id="6" name="object 10">
            <a:extLst>
              <a:ext uri="{FF2B5EF4-FFF2-40B4-BE49-F238E27FC236}">
                <a16:creationId xmlns:a16="http://schemas.microsoft.com/office/drawing/2014/main" id="{6B09FEB6-9D0D-4680-B2C3-86E83D01BEA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9581" y="2039877"/>
            <a:ext cx="1872907" cy="4085958"/>
          </a:xfrm>
          <a:prstGeom prst="rect">
            <a:avLst/>
          </a:prstGeom>
        </p:spPr>
      </p:pic>
      <p:pic>
        <p:nvPicPr>
          <p:cNvPr id="7" name="object 12">
            <a:extLst>
              <a:ext uri="{FF2B5EF4-FFF2-40B4-BE49-F238E27FC236}">
                <a16:creationId xmlns:a16="http://schemas.microsoft.com/office/drawing/2014/main" id="{CB32EE8E-908F-4C9C-9D66-62904F5161F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82269" y="1315727"/>
            <a:ext cx="1089740" cy="548853"/>
          </a:xfrm>
          <a:prstGeom prst="rect">
            <a:avLst/>
          </a:prstGeom>
        </p:spPr>
      </p:pic>
      <p:pic>
        <p:nvPicPr>
          <p:cNvPr id="8" name="object 13">
            <a:extLst>
              <a:ext uri="{FF2B5EF4-FFF2-40B4-BE49-F238E27FC236}">
                <a16:creationId xmlns:a16="http://schemas.microsoft.com/office/drawing/2014/main" id="{7E4E1319-845D-440D-89BD-6D25632C4AB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01675" y="1491150"/>
            <a:ext cx="1648240" cy="381301"/>
          </a:xfrm>
          <a:prstGeom prst="rect">
            <a:avLst/>
          </a:prstGeom>
        </p:spPr>
      </p:pic>
      <p:grpSp>
        <p:nvGrpSpPr>
          <p:cNvPr id="9" name="object 14">
            <a:extLst>
              <a:ext uri="{FF2B5EF4-FFF2-40B4-BE49-F238E27FC236}">
                <a16:creationId xmlns:a16="http://schemas.microsoft.com/office/drawing/2014/main" id="{BAE44950-61DD-44E6-B6C5-F076971CD977}"/>
              </a:ext>
            </a:extLst>
          </p:cNvPr>
          <p:cNvGrpSpPr/>
          <p:nvPr/>
        </p:nvGrpSpPr>
        <p:grpSpPr>
          <a:xfrm>
            <a:off x="8259549" y="1205074"/>
            <a:ext cx="1380501" cy="648892"/>
            <a:chOff x="5558942" y="4166590"/>
            <a:chExt cx="798195" cy="354965"/>
          </a:xfrm>
        </p:grpSpPr>
        <p:pic>
          <p:nvPicPr>
            <p:cNvPr id="10" name="object 15">
              <a:extLst>
                <a:ext uri="{FF2B5EF4-FFF2-40B4-BE49-F238E27FC236}">
                  <a16:creationId xmlns:a16="http://schemas.microsoft.com/office/drawing/2014/main" id="{D699D9A0-C002-46BB-80B1-52BE922AE6D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58942" y="4166590"/>
              <a:ext cx="798068" cy="354609"/>
            </a:xfrm>
            <a:prstGeom prst="rect">
              <a:avLst/>
            </a:prstGeom>
          </p:spPr>
        </p:pic>
        <p:pic>
          <p:nvPicPr>
            <p:cNvPr id="11" name="object 16">
              <a:extLst>
                <a:ext uri="{FF2B5EF4-FFF2-40B4-BE49-F238E27FC236}">
                  <a16:creationId xmlns:a16="http://schemas.microsoft.com/office/drawing/2014/main" id="{5E72B0B3-F1C1-454B-A320-A7BEBBF7E73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29543" y="4252197"/>
              <a:ext cx="663402" cy="187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971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C10A77-BA2A-4389-882A-A2CA2630F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highlight>
                  <a:srgbClr val="F5C500"/>
                </a:highlight>
                <a:latin typeface="Roboto-Black"/>
                <a:ea typeface="Roboto Slab" pitchFamily="2" charset="0"/>
              </a:rPr>
              <a:t>Et une signature pour les habitants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29BFB7-7452-4F1E-9EB7-044FC5784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362" y="2624137"/>
            <a:ext cx="25812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9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6081A-79B6-4252-99CE-C174B5C7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highlight>
                  <a:srgbClr val="F5C500"/>
                </a:highlight>
              </a:rPr>
              <a:t>Nos engagements dans les collectifs</a:t>
            </a:r>
            <a:br>
              <a:rPr lang="fr-FR" dirty="0"/>
            </a:br>
            <a:endParaRPr lang="fr-FR" dirty="0"/>
          </a:p>
        </p:txBody>
      </p:sp>
      <p:sp>
        <p:nvSpPr>
          <p:cNvPr id="6" name="Freeform 2244">
            <a:extLst>
              <a:ext uri="{FF2B5EF4-FFF2-40B4-BE49-F238E27FC236}">
                <a16:creationId xmlns:a16="http://schemas.microsoft.com/office/drawing/2014/main" id="{7F0C7A38-48C7-4FBF-8759-B3CAAE030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500" y="2003461"/>
            <a:ext cx="1020947" cy="1035191"/>
          </a:xfrm>
          <a:custGeom>
            <a:avLst/>
            <a:gdLst>
              <a:gd name="T0" fmla="*/ 958 w 959"/>
              <a:gd name="T1" fmla="*/ 483 h 968"/>
              <a:gd name="T2" fmla="*/ 958 w 959"/>
              <a:gd name="T3" fmla="*/ 483 h 968"/>
              <a:gd name="T4" fmla="*/ 484 w 959"/>
              <a:gd name="T5" fmla="*/ 967 h 968"/>
              <a:gd name="T6" fmla="*/ 0 w 959"/>
              <a:gd name="T7" fmla="*/ 483 h 968"/>
              <a:gd name="T8" fmla="*/ 484 w 959"/>
              <a:gd name="T9" fmla="*/ 0 h 968"/>
              <a:gd name="T10" fmla="*/ 958 w 959"/>
              <a:gd name="T11" fmla="*/ 483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" h="968">
                <a:moveTo>
                  <a:pt x="958" y="483"/>
                </a:moveTo>
                <a:lnTo>
                  <a:pt x="958" y="483"/>
                </a:lnTo>
                <a:cubicBezTo>
                  <a:pt x="958" y="746"/>
                  <a:pt x="746" y="967"/>
                  <a:pt x="484" y="967"/>
                </a:cubicBezTo>
                <a:cubicBezTo>
                  <a:pt x="212" y="967"/>
                  <a:pt x="0" y="746"/>
                  <a:pt x="0" y="483"/>
                </a:cubicBezTo>
                <a:cubicBezTo>
                  <a:pt x="0" y="221"/>
                  <a:pt x="212" y="0"/>
                  <a:pt x="484" y="0"/>
                </a:cubicBezTo>
                <a:cubicBezTo>
                  <a:pt x="746" y="0"/>
                  <a:pt x="958" y="221"/>
                  <a:pt x="958" y="483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800" dirty="0"/>
          </a:p>
        </p:txBody>
      </p:sp>
      <p:sp>
        <p:nvSpPr>
          <p:cNvPr id="7" name="Freeform 165">
            <a:extLst>
              <a:ext uri="{FF2B5EF4-FFF2-40B4-BE49-F238E27FC236}">
                <a16:creationId xmlns:a16="http://schemas.microsoft.com/office/drawing/2014/main" id="{3C19FC04-02D3-4732-A605-0CE1E9ECE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340" y="2927252"/>
            <a:ext cx="2684254" cy="2103435"/>
          </a:xfrm>
          <a:custGeom>
            <a:avLst/>
            <a:gdLst>
              <a:gd name="T0" fmla="*/ 1665 w 1666"/>
              <a:gd name="T1" fmla="*/ 3493 h 3494"/>
              <a:gd name="T2" fmla="*/ 0 w 1666"/>
              <a:gd name="T3" fmla="*/ 3493 h 3494"/>
              <a:gd name="T4" fmla="*/ 0 w 1666"/>
              <a:gd name="T5" fmla="*/ 0 h 3494"/>
              <a:gd name="T6" fmla="*/ 1665 w 1666"/>
              <a:gd name="T7" fmla="*/ 0 h 3494"/>
              <a:gd name="T8" fmla="*/ 1665 w 1666"/>
              <a:gd name="T9" fmla="*/ 3493 h 3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3494">
                <a:moveTo>
                  <a:pt x="1665" y="3493"/>
                </a:moveTo>
                <a:lnTo>
                  <a:pt x="0" y="3493"/>
                </a:lnTo>
                <a:lnTo>
                  <a:pt x="0" y="0"/>
                </a:lnTo>
                <a:lnTo>
                  <a:pt x="1665" y="0"/>
                </a:lnTo>
                <a:lnTo>
                  <a:pt x="1665" y="349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8300" dirty="0"/>
          </a:p>
        </p:txBody>
      </p:sp>
      <p:sp>
        <p:nvSpPr>
          <p:cNvPr id="8" name="Freeform 171">
            <a:extLst>
              <a:ext uri="{FF2B5EF4-FFF2-40B4-BE49-F238E27FC236}">
                <a16:creationId xmlns:a16="http://schemas.microsoft.com/office/drawing/2014/main" id="{183A9552-5CF7-4EFA-A347-A5F6EAA40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339" y="2514458"/>
            <a:ext cx="2684255" cy="423933"/>
          </a:xfrm>
          <a:custGeom>
            <a:avLst/>
            <a:gdLst>
              <a:gd name="T0" fmla="*/ 1665 w 1666"/>
              <a:gd name="T1" fmla="*/ 0 h 502"/>
              <a:gd name="T2" fmla="*/ 0 w 1666"/>
              <a:gd name="T3" fmla="*/ 0 h 502"/>
              <a:gd name="T4" fmla="*/ 0 w 1666"/>
              <a:gd name="T5" fmla="*/ 501 h 502"/>
              <a:gd name="T6" fmla="*/ 1665 w 1666"/>
              <a:gd name="T7" fmla="*/ 501 h 502"/>
              <a:gd name="T8" fmla="*/ 1665 w 1666"/>
              <a:gd name="T9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502">
                <a:moveTo>
                  <a:pt x="1665" y="0"/>
                </a:moveTo>
                <a:lnTo>
                  <a:pt x="0" y="0"/>
                </a:lnTo>
                <a:lnTo>
                  <a:pt x="0" y="501"/>
                </a:lnTo>
                <a:lnTo>
                  <a:pt x="1665" y="501"/>
                </a:lnTo>
                <a:lnTo>
                  <a:pt x="1665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8300" dirty="0"/>
          </a:p>
        </p:txBody>
      </p:sp>
      <p:sp>
        <p:nvSpPr>
          <p:cNvPr id="9" name="TextBox 156">
            <a:extLst>
              <a:ext uri="{FF2B5EF4-FFF2-40B4-BE49-F238E27FC236}">
                <a16:creationId xmlns:a16="http://schemas.microsoft.com/office/drawing/2014/main" id="{C6B58D76-8123-4186-AAB8-D71443A3156A}"/>
              </a:ext>
            </a:extLst>
          </p:cNvPr>
          <p:cNvSpPr txBox="1"/>
          <p:nvPr/>
        </p:nvSpPr>
        <p:spPr>
          <a:xfrm>
            <a:off x="4903309" y="2946609"/>
            <a:ext cx="2399329" cy="134188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Co construire le plan d’actions au regard des attentes des destinations infras</a:t>
            </a:r>
          </a:p>
        </p:txBody>
      </p:sp>
      <p:sp>
        <p:nvSpPr>
          <p:cNvPr id="10" name="Freeform 2244">
            <a:extLst>
              <a:ext uri="{FF2B5EF4-FFF2-40B4-BE49-F238E27FC236}">
                <a16:creationId xmlns:a16="http://schemas.microsoft.com/office/drawing/2014/main" id="{37154849-043A-449B-9EC1-5D41B8A5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7413" y="2003461"/>
            <a:ext cx="1020947" cy="1035191"/>
          </a:xfrm>
          <a:custGeom>
            <a:avLst/>
            <a:gdLst>
              <a:gd name="T0" fmla="*/ 958 w 959"/>
              <a:gd name="T1" fmla="*/ 483 h 968"/>
              <a:gd name="T2" fmla="*/ 958 w 959"/>
              <a:gd name="T3" fmla="*/ 483 h 968"/>
              <a:gd name="T4" fmla="*/ 484 w 959"/>
              <a:gd name="T5" fmla="*/ 967 h 968"/>
              <a:gd name="T6" fmla="*/ 0 w 959"/>
              <a:gd name="T7" fmla="*/ 483 h 968"/>
              <a:gd name="T8" fmla="*/ 484 w 959"/>
              <a:gd name="T9" fmla="*/ 0 h 968"/>
              <a:gd name="T10" fmla="*/ 958 w 959"/>
              <a:gd name="T11" fmla="*/ 483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" h="968">
                <a:moveTo>
                  <a:pt x="958" y="483"/>
                </a:moveTo>
                <a:lnTo>
                  <a:pt x="958" y="483"/>
                </a:lnTo>
                <a:cubicBezTo>
                  <a:pt x="958" y="746"/>
                  <a:pt x="746" y="967"/>
                  <a:pt x="484" y="967"/>
                </a:cubicBezTo>
                <a:cubicBezTo>
                  <a:pt x="212" y="967"/>
                  <a:pt x="0" y="746"/>
                  <a:pt x="0" y="483"/>
                </a:cubicBezTo>
                <a:cubicBezTo>
                  <a:pt x="0" y="221"/>
                  <a:pt x="212" y="0"/>
                  <a:pt x="484" y="0"/>
                </a:cubicBezTo>
                <a:cubicBezTo>
                  <a:pt x="746" y="0"/>
                  <a:pt x="958" y="221"/>
                  <a:pt x="958" y="483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800" dirty="0"/>
          </a:p>
        </p:txBody>
      </p:sp>
      <p:sp>
        <p:nvSpPr>
          <p:cNvPr id="11" name="Freeform 165">
            <a:extLst>
              <a:ext uri="{FF2B5EF4-FFF2-40B4-BE49-F238E27FC236}">
                <a16:creationId xmlns:a16="http://schemas.microsoft.com/office/drawing/2014/main" id="{004BEA61-0852-477C-86FC-B1A8FEB19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253" y="2927252"/>
            <a:ext cx="2684254" cy="2103435"/>
          </a:xfrm>
          <a:custGeom>
            <a:avLst/>
            <a:gdLst>
              <a:gd name="T0" fmla="*/ 1665 w 1666"/>
              <a:gd name="T1" fmla="*/ 3493 h 3494"/>
              <a:gd name="T2" fmla="*/ 0 w 1666"/>
              <a:gd name="T3" fmla="*/ 3493 h 3494"/>
              <a:gd name="T4" fmla="*/ 0 w 1666"/>
              <a:gd name="T5" fmla="*/ 0 h 3494"/>
              <a:gd name="T6" fmla="*/ 1665 w 1666"/>
              <a:gd name="T7" fmla="*/ 0 h 3494"/>
              <a:gd name="T8" fmla="*/ 1665 w 1666"/>
              <a:gd name="T9" fmla="*/ 3493 h 3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3494">
                <a:moveTo>
                  <a:pt x="1665" y="3493"/>
                </a:moveTo>
                <a:lnTo>
                  <a:pt x="0" y="3493"/>
                </a:lnTo>
                <a:lnTo>
                  <a:pt x="0" y="0"/>
                </a:lnTo>
                <a:lnTo>
                  <a:pt x="1665" y="0"/>
                </a:lnTo>
                <a:lnTo>
                  <a:pt x="1665" y="349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8300" dirty="0"/>
          </a:p>
        </p:txBody>
      </p:sp>
      <p:sp>
        <p:nvSpPr>
          <p:cNvPr id="12" name="Freeform 171">
            <a:extLst>
              <a:ext uri="{FF2B5EF4-FFF2-40B4-BE49-F238E27FC236}">
                <a16:creationId xmlns:a16="http://schemas.microsoft.com/office/drawing/2014/main" id="{D7B0B823-456F-4BAF-AAC4-F6E3E880B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252" y="2514458"/>
            <a:ext cx="2684255" cy="423933"/>
          </a:xfrm>
          <a:custGeom>
            <a:avLst/>
            <a:gdLst>
              <a:gd name="T0" fmla="*/ 1665 w 1666"/>
              <a:gd name="T1" fmla="*/ 0 h 502"/>
              <a:gd name="T2" fmla="*/ 0 w 1666"/>
              <a:gd name="T3" fmla="*/ 0 h 502"/>
              <a:gd name="T4" fmla="*/ 0 w 1666"/>
              <a:gd name="T5" fmla="*/ 501 h 502"/>
              <a:gd name="T6" fmla="*/ 1665 w 1666"/>
              <a:gd name="T7" fmla="*/ 501 h 502"/>
              <a:gd name="T8" fmla="*/ 1665 w 1666"/>
              <a:gd name="T9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502">
                <a:moveTo>
                  <a:pt x="1665" y="0"/>
                </a:moveTo>
                <a:lnTo>
                  <a:pt x="0" y="0"/>
                </a:lnTo>
                <a:lnTo>
                  <a:pt x="0" y="501"/>
                </a:lnTo>
                <a:lnTo>
                  <a:pt x="1665" y="501"/>
                </a:lnTo>
                <a:lnTo>
                  <a:pt x="1665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8300" dirty="0"/>
          </a:p>
        </p:txBody>
      </p:sp>
      <p:sp>
        <p:nvSpPr>
          <p:cNvPr id="13" name="TextBox 41">
            <a:extLst>
              <a:ext uri="{FF2B5EF4-FFF2-40B4-BE49-F238E27FC236}">
                <a16:creationId xmlns:a16="http://schemas.microsoft.com/office/drawing/2014/main" id="{B53A8A07-13B7-4B1D-9629-63FEA8643220}"/>
              </a:ext>
            </a:extLst>
          </p:cNvPr>
          <p:cNvSpPr txBox="1"/>
          <p:nvPr/>
        </p:nvSpPr>
        <p:spPr>
          <a:xfrm>
            <a:off x="8178222" y="2946609"/>
            <a:ext cx="2399329" cy="103411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Créer et favoriser le jeu collectif sur les destinations</a:t>
            </a:r>
          </a:p>
        </p:txBody>
      </p:sp>
      <p:sp>
        <p:nvSpPr>
          <p:cNvPr id="14" name="Freeform 2244">
            <a:extLst>
              <a:ext uri="{FF2B5EF4-FFF2-40B4-BE49-F238E27FC236}">
                <a16:creationId xmlns:a16="http://schemas.microsoft.com/office/drawing/2014/main" id="{96483274-AD97-46EE-8533-F21131591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947" y="2003461"/>
            <a:ext cx="1020947" cy="1035191"/>
          </a:xfrm>
          <a:custGeom>
            <a:avLst/>
            <a:gdLst>
              <a:gd name="T0" fmla="*/ 958 w 959"/>
              <a:gd name="T1" fmla="*/ 483 h 968"/>
              <a:gd name="T2" fmla="*/ 958 w 959"/>
              <a:gd name="T3" fmla="*/ 483 h 968"/>
              <a:gd name="T4" fmla="*/ 484 w 959"/>
              <a:gd name="T5" fmla="*/ 967 h 968"/>
              <a:gd name="T6" fmla="*/ 0 w 959"/>
              <a:gd name="T7" fmla="*/ 483 h 968"/>
              <a:gd name="T8" fmla="*/ 484 w 959"/>
              <a:gd name="T9" fmla="*/ 0 h 968"/>
              <a:gd name="T10" fmla="*/ 958 w 959"/>
              <a:gd name="T11" fmla="*/ 483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" h="968">
                <a:moveTo>
                  <a:pt x="958" y="483"/>
                </a:moveTo>
                <a:lnTo>
                  <a:pt x="958" y="483"/>
                </a:lnTo>
                <a:cubicBezTo>
                  <a:pt x="958" y="746"/>
                  <a:pt x="746" y="967"/>
                  <a:pt x="484" y="967"/>
                </a:cubicBezTo>
                <a:cubicBezTo>
                  <a:pt x="212" y="967"/>
                  <a:pt x="0" y="746"/>
                  <a:pt x="0" y="483"/>
                </a:cubicBezTo>
                <a:cubicBezTo>
                  <a:pt x="0" y="221"/>
                  <a:pt x="212" y="0"/>
                  <a:pt x="484" y="0"/>
                </a:cubicBezTo>
                <a:cubicBezTo>
                  <a:pt x="746" y="0"/>
                  <a:pt x="958" y="221"/>
                  <a:pt x="958" y="483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800" dirty="0"/>
          </a:p>
        </p:txBody>
      </p:sp>
      <p:sp>
        <p:nvSpPr>
          <p:cNvPr id="15" name="Freeform 165">
            <a:extLst>
              <a:ext uri="{FF2B5EF4-FFF2-40B4-BE49-F238E27FC236}">
                <a16:creationId xmlns:a16="http://schemas.microsoft.com/office/drawing/2014/main" id="{EE508BDE-F8BF-4F1E-B449-51824F12A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787" y="2927252"/>
            <a:ext cx="2684254" cy="2103435"/>
          </a:xfrm>
          <a:custGeom>
            <a:avLst/>
            <a:gdLst>
              <a:gd name="T0" fmla="*/ 1665 w 1666"/>
              <a:gd name="T1" fmla="*/ 3493 h 3494"/>
              <a:gd name="T2" fmla="*/ 0 w 1666"/>
              <a:gd name="T3" fmla="*/ 3493 h 3494"/>
              <a:gd name="T4" fmla="*/ 0 w 1666"/>
              <a:gd name="T5" fmla="*/ 0 h 3494"/>
              <a:gd name="T6" fmla="*/ 1665 w 1666"/>
              <a:gd name="T7" fmla="*/ 0 h 3494"/>
              <a:gd name="T8" fmla="*/ 1665 w 1666"/>
              <a:gd name="T9" fmla="*/ 3493 h 3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3494">
                <a:moveTo>
                  <a:pt x="1665" y="3493"/>
                </a:moveTo>
                <a:lnTo>
                  <a:pt x="0" y="3493"/>
                </a:lnTo>
                <a:lnTo>
                  <a:pt x="0" y="0"/>
                </a:lnTo>
                <a:lnTo>
                  <a:pt x="1665" y="0"/>
                </a:lnTo>
                <a:lnTo>
                  <a:pt x="1665" y="3493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8300" dirty="0"/>
          </a:p>
        </p:txBody>
      </p:sp>
      <p:sp>
        <p:nvSpPr>
          <p:cNvPr id="16" name="Freeform 171">
            <a:extLst>
              <a:ext uri="{FF2B5EF4-FFF2-40B4-BE49-F238E27FC236}">
                <a16:creationId xmlns:a16="http://schemas.microsoft.com/office/drawing/2014/main" id="{7FBD431C-351C-4CF0-AB71-E0B376E1A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786" y="2514458"/>
            <a:ext cx="2684255" cy="423933"/>
          </a:xfrm>
          <a:custGeom>
            <a:avLst/>
            <a:gdLst>
              <a:gd name="T0" fmla="*/ 1665 w 1666"/>
              <a:gd name="T1" fmla="*/ 0 h 502"/>
              <a:gd name="T2" fmla="*/ 0 w 1666"/>
              <a:gd name="T3" fmla="*/ 0 h 502"/>
              <a:gd name="T4" fmla="*/ 0 w 1666"/>
              <a:gd name="T5" fmla="*/ 501 h 502"/>
              <a:gd name="T6" fmla="*/ 1665 w 1666"/>
              <a:gd name="T7" fmla="*/ 501 h 502"/>
              <a:gd name="T8" fmla="*/ 1665 w 1666"/>
              <a:gd name="T9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502">
                <a:moveTo>
                  <a:pt x="1665" y="0"/>
                </a:moveTo>
                <a:lnTo>
                  <a:pt x="0" y="0"/>
                </a:lnTo>
                <a:lnTo>
                  <a:pt x="0" y="501"/>
                </a:lnTo>
                <a:lnTo>
                  <a:pt x="1665" y="501"/>
                </a:lnTo>
                <a:lnTo>
                  <a:pt x="1665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8300" dirty="0"/>
          </a:p>
        </p:txBody>
      </p:sp>
      <p:sp>
        <p:nvSpPr>
          <p:cNvPr id="17" name="TextBox 48">
            <a:extLst>
              <a:ext uri="{FF2B5EF4-FFF2-40B4-BE49-F238E27FC236}">
                <a16:creationId xmlns:a16="http://schemas.microsoft.com/office/drawing/2014/main" id="{9FAD2E20-FB8B-4D19-98C8-9FB7A58CD432}"/>
              </a:ext>
            </a:extLst>
          </p:cNvPr>
          <p:cNvSpPr txBox="1"/>
          <p:nvPr/>
        </p:nvSpPr>
        <p:spPr>
          <a:xfrm>
            <a:off x="1627756" y="2946609"/>
            <a:ext cx="2399329" cy="178662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2000" dirty="0">
                <a:solidFill>
                  <a:schemeClr val="bg1"/>
                </a:solidFill>
                <a:cs typeface="Lato Light"/>
              </a:rPr>
              <a:t>Représenter l’intégralité des destinations et assurer un relai sur le terrain</a:t>
            </a:r>
            <a:endParaRPr lang="en-US" sz="2000" dirty="0">
              <a:solidFill>
                <a:schemeClr val="bg1"/>
              </a:solidFill>
              <a:cs typeface="Lato Light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791FD9F-9BA7-422E-9638-C4F8BF38D790}"/>
              </a:ext>
            </a:extLst>
          </p:cNvPr>
          <p:cNvSpPr/>
          <p:nvPr/>
        </p:nvSpPr>
        <p:spPr>
          <a:xfrm>
            <a:off x="2421721" y="2119232"/>
            <a:ext cx="808383" cy="79045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01F8A5B-8FFF-40FC-A722-F80FC94FAE6E}"/>
              </a:ext>
            </a:extLst>
          </p:cNvPr>
          <p:cNvSpPr/>
          <p:nvPr/>
        </p:nvSpPr>
        <p:spPr>
          <a:xfrm>
            <a:off x="5698781" y="2098449"/>
            <a:ext cx="808383" cy="7904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D3A45A2-B655-4CC7-8C87-E509008EE08B}"/>
              </a:ext>
            </a:extLst>
          </p:cNvPr>
          <p:cNvSpPr/>
          <p:nvPr/>
        </p:nvSpPr>
        <p:spPr>
          <a:xfrm>
            <a:off x="8972187" y="2098449"/>
            <a:ext cx="808383" cy="79045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043472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3D091CF3D39646B853064813C692A0" ma:contentTypeVersion="13" ma:contentTypeDescription="Crée un document." ma:contentTypeScope="" ma:versionID="51ee88f81c55312d5828c5986e425092">
  <xsd:schema xmlns:xsd="http://www.w3.org/2001/XMLSchema" xmlns:xs="http://www.w3.org/2001/XMLSchema" xmlns:p="http://schemas.microsoft.com/office/2006/metadata/properties" xmlns:ns2="f8068ad0-974a-42aa-a770-e67cca40cb14" xmlns:ns3="2709dded-1725-40ee-a0be-a2ea46e41bfa" targetNamespace="http://schemas.microsoft.com/office/2006/metadata/properties" ma:root="true" ma:fieldsID="c40889c4cca02ac4c356d1a9001376a4" ns2:_="" ns3:_="">
    <xsd:import namespace="f8068ad0-974a-42aa-a770-e67cca40cb14"/>
    <xsd:import namespace="2709dded-1725-40ee-a0be-a2ea46e41b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68ad0-974a-42aa-a770-e67cca40cb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9dded-1725-40ee-a0be-a2ea46e41bf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015AB5-8789-4426-B37D-A332E1BC097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F6C4BA-8580-482C-B65C-4C7255E8EE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068ad0-974a-42aa-a770-e67cca40cb14"/>
    <ds:schemaRef ds:uri="2709dded-1725-40ee-a0be-a2ea46e41b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46589E-F213-4AD9-94BA-5200C40292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1540</Words>
  <Application>Microsoft Office PowerPoint</Application>
  <PresentationFormat>Grand écran</PresentationFormat>
  <Paragraphs>259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48" baseType="lpstr">
      <vt:lpstr>Arial</vt:lpstr>
      <vt:lpstr>Arial</vt:lpstr>
      <vt:lpstr>Calibri</vt:lpstr>
      <vt:lpstr>Calibri Light</vt:lpstr>
      <vt:lpstr>Didot</vt:lpstr>
      <vt:lpstr>Helvetica Neue</vt:lpstr>
      <vt:lpstr>Lato Bold</vt:lpstr>
      <vt:lpstr>Lato Light</vt:lpstr>
      <vt:lpstr>Lato Regular</vt:lpstr>
      <vt:lpstr>PT Sans</vt:lpstr>
      <vt:lpstr>Roboto</vt:lpstr>
      <vt:lpstr>Roboto Black</vt:lpstr>
      <vt:lpstr>Roboto Slab</vt:lpstr>
      <vt:lpstr>Roboto-Black</vt:lpstr>
      <vt:lpstr>Roboto-Bold</vt:lpstr>
      <vt:lpstr>Roboto-Light</vt:lpstr>
      <vt:lpstr>RobotoSlab-Bold</vt:lpstr>
      <vt:lpstr>RobotoSlab-Light</vt:lpstr>
      <vt:lpstr>Times New Roman</vt:lpstr>
      <vt:lpstr>Thème Office</vt:lpstr>
      <vt:lpstr>1_Thème Office</vt:lpstr>
      <vt:lpstr>Stratégie 2021 – 2022 Bourgogne-Franche-Comté tourisme</vt:lpstr>
      <vt:lpstr>BFC Tourisme - une équipe au service des pros du tourisme </vt:lpstr>
      <vt:lpstr>Au service d’une petite région  dans un marché touristique concurrentiel</vt:lpstr>
      <vt:lpstr>la stratégie de BFC Tourisme repose sur (suite) :</vt:lpstr>
      <vt:lpstr>Le fondement de la stratégie de BFC Tourisme repose sur :</vt:lpstr>
      <vt:lpstr>Une stratégie résolument orientée « client »</vt:lpstr>
      <vt:lpstr>Une région, 3 destinations</vt:lpstr>
      <vt:lpstr>Et une signature pour les habitants </vt:lpstr>
      <vt:lpstr>Nos engagements dans les collectifs </vt:lpstr>
      <vt:lpstr>Une démarche de collaboration et de co-construction </vt:lpstr>
      <vt:lpstr>Pour agir et contribuer ENSEMBLE au développement des offres touristiques et de l’attractivité des destinations </vt:lpstr>
      <vt:lpstr>LES COLLECTIFS DE DESTINATION Recruter ensemble des clients que chaque destination  ne peut pas acquérir individuellement</vt:lpstr>
      <vt:lpstr>La Bourgogne  Quelques données clés</vt:lpstr>
      <vt:lpstr>la Bourgogne Une destination avec de forts atouts </vt:lpstr>
      <vt:lpstr>La Bourgogne  Les axes de progression </vt:lpstr>
      <vt:lpstr>Les Montagnes du Jura Quelques données clés</vt:lpstr>
      <vt:lpstr>Les Montagnes du Jura Une destination qui grimpe</vt:lpstr>
      <vt:lpstr>Les Montagnes du Jura les axes de progression </vt:lpstr>
      <vt:lpstr>Le Massif des Vosges - la signature « Vosges du Sud »</vt:lpstr>
      <vt:lpstr>Nos enjeux pour les destinations et les habitants </vt:lpstr>
      <vt:lpstr>4 filières  pour développer une offre adaptée aux cibles à conquérir </vt:lpstr>
      <vt:lpstr>Les filières : une montée en qualité de l’offre pour mieux satisfaire les clients des destinations</vt:lpstr>
      <vt:lpstr>Les filières :  un travail spécifique par filière dans le cadre de clubs </vt:lpstr>
      <vt:lpstr>Nos enjeux pour les filières  </vt:lpstr>
      <vt:lpstr>Une stratégie de communication intégrée</vt:lpstr>
      <vt:lpstr>Des outils collaboratifs pour garder le lien</vt:lpstr>
      <vt:lpstr> BUDGET PRÉVISIONNEL POUR 2021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BOURMAULT</dc:creator>
  <cp:lastModifiedBy>Sophie OLLIER-DAUMAS</cp:lastModifiedBy>
  <cp:revision>55</cp:revision>
  <dcterms:created xsi:type="dcterms:W3CDTF">2021-04-23T08:25:32Z</dcterms:created>
  <dcterms:modified xsi:type="dcterms:W3CDTF">2021-07-23T09:23:17Z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0x010100E43D091CF3D39646B853064813C692A0</vt:lpwstr>
  </property>
</Properties>
</file>